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700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37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9522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00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89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774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50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42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80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26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10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07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74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47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44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36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E828-C3B5-4BAB-B046-512FEF51637E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E6DEDA-2E6B-4497-BE5D-59CBD1BE5F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47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AEB55F-A6E2-4F98-9E2D-88DD8FD81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935" y="0"/>
            <a:ext cx="6120130" cy="3602037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80B711-D320-48F5-A739-FF1373DC8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66564"/>
            <a:ext cx="9144000" cy="1963271"/>
          </a:xfrm>
        </p:spPr>
        <p:txBody>
          <a:bodyPr>
            <a:normAutofit/>
          </a:bodyPr>
          <a:lstStyle/>
          <a:p>
            <a:pPr algn="just"/>
            <a:endParaRPr lang="it-IT" dirty="0">
              <a:solidFill>
                <a:srgbClr val="C00000"/>
              </a:solidFill>
            </a:endParaRPr>
          </a:p>
          <a:p>
            <a:pPr algn="just"/>
            <a:r>
              <a:rPr lang="it-IT" dirty="0">
                <a:solidFill>
                  <a:srgbClr val="C00000"/>
                </a:solidFill>
              </a:rPr>
              <a:t>L’Orientamento è un ampio e complesso processo educativo, che non può considerarsi mai «concluso», ma, viceversa, in continua evoluzione, un percorso che tende al raggiungimento dello sviluppo pieno dell’individuo.  </a:t>
            </a:r>
          </a:p>
          <a:p>
            <a:endParaRPr lang="it-IT" dirty="0"/>
          </a:p>
        </p:txBody>
      </p:sp>
      <p:pic>
        <p:nvPicPr>
          <p:cNvPr id="4" name="Immagine 3" descr="disponibile quadro - Il faro - Federica E Loris | PitturiAmo® APS">
            <a:extLst>
              <a:ext uri="{FF2B5EF4-FFF2-40B4-BE49-F238E27FC236}">
                <a16:creationId xmlns:a16="http://schemas.microsoft.com/office/drawing/2014/main" id="{BE4E0D8D-EE7B-4335-867E-EB9DBC8FE5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082" y="0"/>
            <a:ext cx="7109012" cy="4016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195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D0D76C8-75C5-4311-BDD4-B85661A90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3294"/>
            <a:ext cx="9144000" cy="2940424"/>
          </a:xfrm>
        </p:spPr>
        <p:txBody>
          <a:bodyPr/>
          <a:lstStyle/>
          <a:p>
            <a:pPr algn="l"/>
            <a:r>
              <a:rPr lang="it-IT" dirty="0"/>
              <a:t>Tutti i documenti riconoscono </a:t>
            </a:r>
            <a:r>
              <a:rPr lang="it-IT" dirty="0">
                <a:solidFill>
                  <a:srgbClr val="FF0000"/>
                </a:solidFill>
              </a:rPr>
              <a:t>«l’Orientamento lungo tutto il corso della vita come diritto permanente di ogni persona. Oggi, infatti, esso non è più solo lo strumento per gestire la transizione tra scuola, formazione e lavoro, ma assume un valore permanente nella vita di ogni persona, garantendone lo sviluppo e il sostegno nei processi di scelta e di decisione con l’obiettivo di promuovere l’occupazione attiva, la crescita economica e l’inclusione sociale» (Linee guida nazionali per l’orientamento permanente, 2014).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081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0AF83B-722D-4806-9454-2F4128349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0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Ecco che il sistema scolastico diventa luogo centrale e insostituibile dove poter acquisire e potenziare tutte quelle competenze necessarie a </a:t>
            </a:r>
          </a:p>
          <a:p>
            <a:pPr marL="0" indent="0">
              <a:buNone/>
            </a:pPr>
            <a:r>
              <a:rPr lang="it-IT" dirty="0"/>
              <a:t>sviluppare la propria identità, autonomia, decisionalità e progettualità.</a:t>
            </a:r>
          </a:p>
          <a:p>
            <a:pPr marL="0" indent="0">
              <a:buNone/>
            </a:pPr>
            <a:r>
              <a:rPr lang="it-IT" dirty="0"/>
              <a:t>Ecco che le proposte operative, in ottica orientativa, dovranno </a:t>
            </a:r>
          </a:p>
          <a:p>
            <a:pPr marL="0" indent="0">
              <a:buNone/>
            </a:pPr>
            <a:r>
              <a:rPr lang="it-IT" dirty="0"/>
              <a:t>contemplare l’acquisizione dei </a:t>
            </a:r>
            <a:r>
              <a:rPr lang="it-IT" dirty="0" err="1"/>
              <a:t>saperi</a:t>
            </a:r>
            <a:r>
              <a:rPr lang="it-IT" dirty="0"/>
              <a:t> di base, delle abilità cognitive, </a:t>
            </a:r>
          </a:p>
          <a:p>
            <a:pPr marL="0" indent="0">
              <a:buNone/>
            </a:pPr>
            <a:r>
              <a:rPr lang="it-IT" dirty="0"/>
              <a:t>logiche e metodologiche, ma anche le abilità trasversali comunicative, </a:t>
            </a:r>
          </a:p>
          <a:p>
            <a:pPr marL="0" indent="0">
              <a:buNone/>
            </a:pPr>
            <a:r>
              <a:rPr lang="it-IT" dirty="0"/>
              <a:t>emozionali e di cittadinanza (life skills).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00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9F5430-C339-481A-A8AF-BB16A9DFD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Le narrazioni: come le storie aiutano lo sviluppo del bambino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929C18-5243-4D19-A376-3BD53B882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3269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L’universo narrativo è al centro della vita di ogni essere umano, in ogni </a:t>
            </a:r>
          </a:p>
          <a:p>
            <a:pPr marL="0" indent="0">
              <a:buNone/>
            </a:pPr>
            <a:r>
              <a:rPr lang="it-IT" dirty="0"/>
              <a:t>momento, in ogni epoca, in ogni circostanza. Le narrazioni strutturano e </a:t>
            </a:r>
          </a:p>
          <a:p>
            <a:pPr marL="0" indent="0">
              <a:buNone/>
            </a:pPr>
            <a:r>
              <a:rPr lang="it-IT" dirty="0"/>
              <a:t>riempiono di significato l’intera esistenza umana, con una evidente </a:t>
            </a:r>
          </a:p>
          <a:p>
            <a:pPr marL="0" indent="0">
              <a:buNone/>
            </a:pPr>
            <a:r>
              <a:rPr lang="it-IT" dirty="0"/>
              <a:t>ricaduta sul piano educativo. A livello evolutivo, il testo narrativo è da </a:t>
            </a:r>
          </a:p>
          <a:p>
            <a:pPr marL="0" indent="0">
              <a:buNone/>
            </a:pPr>
            <a:r>
              <a:rPr lang="it-IT" dirty="0"/>
              <a:t>sempre oggetto privilegiato di indagine.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14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BAF515-C9E9-4C30-9F8A-EB0EFAEF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96FB4D-B75C-42DF-B8DA-F01EEBC8D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È fondamentale evidenziare </a:t>
            </a:r>
            <a:r>
              <a:rPr lang="it-IT" dirty="0">
                <a:solidFill>
                  <a:srgbClr val="FF0000"/>
                </a:solidFill>
              </a:rPr>
              <a:t>il legame che intercorre tra la narrazione e la sua dimensione psicopedagogica, </a:t>
            </a:r>
            <a:r>
              <a:rPr lang="it-IT" dirty="0"/>
              <a:t>fatta di cambiamenti, strade, percorsi verso se stessi e verso gli altri, di comprensione, di crescita,  di evoluzione, di scoperta; così come è fondamentale individuare la forte </a:t>
            </a:r>
            <a:r>
              <a:rPr lang="it-IT" dirty="0">
                <a:solidFill>
                  <a:srgbClr val="FF0000"/>
                </a:solidFill>
              </a:rPr>
              <a:t>connessione tra la dimensione psicopedagogica della narrazione e la strutturazione dell’identità individuale</a:t>
            </a:r>
            <a:r>
              <a:rPr lang="it-IT" dirty="0"/>
              <a:t>. La storia personale di ogni individuo subisce infatti, nel racconto di sé, una scomposizione e una ricomposizione, che impegna il soggetto in un cammino verso una </a:t>
            </a:r>
            <a:r>
              <a:rPr lang="it-IT" dirty="0" err="1"/>
              <a:t>problematizzazione</a:t>
            </a:r>
            <a:r>
              <a:rPr lang="it-IT" dirty="0"/>
              <a:t>, un decentramento, una riflessione, una comprensione reale e una possibilità di intervento sulla realtà. Il legame tra costruzione dell’identità personale, narrazione, comunicazione e pensiero narrativo è molto stretto, poiché ogni identità si struttura nella comunicazione con gli altri, nella dimensione sociale, relazionale, culturale. È attraverso la dimensione narrativa, infatti, che la mente si racconta a se stessa e agli altri, in un processo di costante costruzione e ricostruzione, su un piano non solo individuale ma anche interattivo e sociale, attraverso cui «l’identità del sé si dà concretamente come </a:t>
            </a:r>
            <a:r>
              <a:rPr lang="it-IT" i="1" dirty="0"/>
              <a:t>identità narrativa</a:t>
            </a:r>
            <a:r>
              <a:rPr lang="it-IT" dirty="0"/>
              <a:t>».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551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B5FB1-82B2-4F18-9D9A-AD1F9360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Narrazione</a:t>
            </a:r>
            <a:r>
              <a:rPr lang="en-US" b="1" dirty="0">
                <a:solidFill>
                  <a:srgbClr val="FF0000"/>
                </a:solidFill>
              </a:rPr>
              <a:t> e </a:t>
            </a:r>
            <a:r>
              <a:rPr lang="en-US" b="1" dirty="0" err="1">
                <a:solidFill>
                  <a:srgbClr val="FF0000"/>
                </a:solidFill>
              </a:rPr>
              <a:t>strutturazione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dell’identità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individuale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5D186C-D742-4EBF-B800-4C6405108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Portare l’approccio narrativo-autobiografico all’interno della scuola si rivela estremamente utile </a:t>
            </a:r>
            <a:r>
              <a:rPr lang="it-IT" dirty="0" err="1"/>
              <a:t>poichè</a:t>
            </a:r>
            <a:r>
              <a:rPr lang="it-IT" dirty="0"/>
              <a:t> l’attività narrativa può intervenire quale esercizio delle capacità linguistico-cognitive proprie del pensiero narrativo (Bruner, 1988) e argomentativo (Pontecorvo e </a:t>
            </a:r>
            <a:r>
              <a:rPr lang="it-IT" dirty="0" err="1"/>
              <a:t>Orsolini</a:t>
            </a:r>
            <a:r>
              <a:rPr lang="it-IT" dirty="0"/>
              <a:t>, 1989), assumendo così un ruolo essenziale nel cammino formativo umano, un ruolo «cruciale nella formazione, nella crescita, nello sviluppo del soggetto, un ruolo insostituibile e assai sofisticato, talvolta sfuggente, ma forte e centrale» (Cambi, </a:t>
            </a:r>
            <a:r>
              <a:rPr lang="it-IT" dirty="0" err="1"/>
              <a:t>Cives</a:t>
            </a:r>
            <a:r>
              <a:rPr lang="it-IT" dirty="0"/>
              <a:t>, 1996).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Quello che l’insegnante può fare, allora, è creare e offrire agli alunni uno </a:t>
            </a:r>
            <a:r>
              <a:rPr lang="it-IT" i="1" dirty="0">
                <a:solidFill>
                  <a:srgbClr val="FF0000"/>
                </a:solidFill>
              </a:rPr>
              <a:t>spazio </a:t>
            </a:r>
            <a:r>
              <a:rPr lang="it-IT" dirty="0">
                <a:solidFill>
                  <a:srgbClr val="FF0000"/>
                </a:solidFill>
              </a:rPr>
              <a:t>narrativo e un </a:t>
            </a:r>
            <a:r>
              <a:rPr lang="it-IT" i="1" dirty="0">
                <a:solidFill>
                  <a:srgbClr val="FF0000"/>
                </a:solidFill>
              </a:rPr>
              <a:t>tempo </a:t>
            </a:r>
            <a:r>
              <a:rPr lang="it-IT" dirty="0">
                <a:solidFill>
                  <a:srgbClr val="FF0000"/>
                </a:solidFill>
              </a:rPr>
              <a:t>per la narrazione: un contesto stimolante, che stimoli il pensiero, la curiosità, compresa quella verso se stessi, il desiderio di conoscersi, di comprendersi attraverso il gioco e la narrazione.</a:t>
            </a:r>
            <a:r>
              <a:rPr lang="it-IT" dirty="0"/>
              <a:t> Anche l’aspetto della condivisione è fondamentale: l’uso della narrazione evidenzia, fisiologicamente, i contrasti e le diverse modalità espressive e relazionali, nonché creative e immaginative.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383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BEC6FF-FAB5-473D-853C-255B98C8C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412"/>
            <a:ext cx="10515600" cy="5611905"/>
          </a:xfrm>
        </p:spPr>
        <p:txBody>
          <a:bodyPr>
            <a:normAutofit fontScale="25000" lnSpcReduction="20000"/>
          </a:bodyPr>
          <a:lstStyle/>
          <a:p>
            <a:pPr marL="972185" marR="718185" indent="0" algn="just">
              <a:lnSpc>
                <a:spcPct val="93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Esistono diverse tipologie di attività che è possibile proporre ai bambini per</a:t>
            </a:r>
            <a:r>
              <a:rPr lang="it-IT" sz="8000" spc="-21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promuovere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conoscenza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sé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8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dell’altro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favorire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8000" spc="-5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progressiva</a:t>
            </a:r>
            <a:r>
              <a:rPr lang="it-IT" sz="8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acquisi</a:t>
            </a:r>
            <a:r>
              <a:rPr lang="it-IT" sz="8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zione</a:t>
            </a:r>
            <a:r>
              <a:rPr lang="it-IT" sz="8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identità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8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autoconsapevolezza.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modalità</a:t>
            </a:r>
            <a:r>
              <a:rPr lang="it-IT" sz="8000" spc="-5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narrativa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trova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infatti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spa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zio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sia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nell’attività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scrittura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livelli),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sia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nell’attività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racconto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orale,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sia</a:t>
            </a:r>
            <a:r>
              <a:rPr lang="it-IT" sz="8000" spc="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quella di disegno, in quella di gioco, in quella di lettura di storie, di conversazione in piccolo o in grande gruppo: ognuna di queste possibilità offre, se ben</a:t>
            </a:r>
            <a:r>
              <a:rPr lang="it-IT" sz="8000" spc="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utilizzata,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l’occasione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1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riflettere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stessi,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sulla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propria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storia,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</a:t>
            </a:r>
            <a:r>
              <a:rPr lang="it-IT" sz="8000" spc="-40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proprio</a:t>
            </a:r>
            <a:r>
              <a:rPr lang="it-IT" sz="8000" spc="-4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8000" spc="-5" dirty="0">
                <a:solidFill>
                  <a:srgbClr val="19191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</a:t>
            </a:r>
            <a:r>
              <a:rPr lang="it-IT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porto con gli altri. È possibile poi, per ogni tipologia di attività, organizzare percorsi di senso su alcune tematiche fondamentali: </a:t>
            </a:r>
            <a:r>
              <a:rPr lang="it-IT" sz="8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l’identità, prima di tutto, intesa come auto-narrazione, auto-riflessione e oggetto di meta cognizione; la memoria e il carico affettivo-emotivo che essa comporta; la sfera delle esperienze dei ragazzi e la loro ricognizione spazio-temporale. </a:t>
            </a:r>
            <a:r>
              <a:rPr lang="it-IT" sz="8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Chiaramente il tema dell’identità – così come quello della memoria – è ampio e contiene al suo interno innumerevoli micro-tematiche quali ad esempio, in caso di alunni più piccoli, l’espressione delle loro preferenze verso persone, cose, luoghi, giocattoli, alimenti e via dicendo; in caso di bambini più grandi l’auto-descrizione, fisica e caratteriale. Per quanto riguarda la memoria è possibile svolgere un gran numero di attività, magari a partire da alcune fotografie e dai ricordi ad esse legate o da una conversazione in gruppo a partire da un tema specifico. Un aspetto che è opportuno sottolineare è quello della necessità di un </a:t>
            </a:r>
            <a:r>
              <a:rPr lang="it-IT" sz="8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approccio aperto all’altro, per fare sì che le pratiche educative messe in atto stimolino una riflessione su se stessi in un’ottica relazionale e non come «ripiegamento narcisistico, auto-referenziale ed egoistico».</a:t>
            </a:r>
          </a:p>
          <a:p>
            <a:pPr>
              <a:spcAft>
                <a:spcPts val="0"/>
              </a:spcAft>
            </a:pPr>
            <a:r>
              <a:rPr lang="it-IT" sz="80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80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9229531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955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Filo</vt:lpstr>
      <vt:lpstr>Presentazione standard di PowerPoint</vt:lpstr>
      <vt:lpstr>Presentazione standard di PowerPoint</vt:lpstr>
      <vt:lpstr>Presentazione standard di PowerPoint</vt:lpstr>
      <vt:lpstr>Le narrazioni: come le storie aiutano lo sviluppo del bambino</vt:lpstr>
      <vt:lpstr>Presentazione standard di PowerPoint</vt:lpstr>
      <vt:lpstr>Narrazione e strutturazione dell’identità individuale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ILEANA CASTALDI</dc:creator>
  <cp:lastModifiedBy>ILEANA CASTALDI</cp:lastModifiedBy>
  <cp:revision>7</cp:revision>
  <dcterms:created xsi:type="dcterms:W3CDTF">2024-12-10T17:37:30Z</dcterms:created>
  <dcterms:modified xsi:type="dcterms:W3CDTF">2024-12-10T18:21:28Z</dcterms:modified>
</cp:coreProperties>
</file>