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5" r:id="rId20"/>
    <p:sldId id="286" r:id="rId21"/>
    <p:sldId id="287" r:id="rId22"/>
    <p:sldId id="288" r:id="rId23"/>
    <p:sldId id="289" r:id="rId24"/>
    <p:sldId id="290" r:id="rId25"/>
    <p:sldId id="275" r:id="rId26"/>
    <p:sldId id="276" r:id="rId27"/>
    <p:sldId id="277" r:id="rId28"/>
    <p:sldId id="284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729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33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04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0496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664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61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058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842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45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56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9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20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11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2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61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67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43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7B6FA-D612-4ABA-9F0A-FBCE25FA7F72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5A867E-66EA-4743-823E-B78FDEABFB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61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EB55F-A6E2-4F98-9E2D-88DD8FD81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935" y="0"/>
            <a:ext cx="6120130" cy="3602037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0B711-D320-48F5-A739-FF1373DC8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6564"/>
            <a:ext cx="9144000" cy="1963271"/>
          </a:xfrm>
        </p:spPr>
        <p:txBody>
          <a:bodyPr>
            <a:normAutofit/>
          </a:bodyPr>
          <a:lstStyle/>
          <a:p>
            <a:pPr algn="just"/>
            <a:endParaRPr lang="it-IT" dirty="0">
              <a:solidFill>
                <a:srgbClr val="C00000"/>
              </a:solidFill>
            </a:endParaRPr>
          </a:p>
          <a:p>
            <a:pPr algn="just"/>
            <a:r>
              <a:rPr lang="it-IT" dirty="0">
                <a:solidFill>
                  <a:srgbClr val="C00000"/>
                </a:solidFill>
              </a:rPr>
              <a:t>L’Orientamento è un ampio e complesso processo educativo, che non può considerarsi mai «concluso», ma, viceversa, in continua evoluzione, un percorso che tende al raggiungimento dello sviluppo pieno dell’individuo.  </a:t>
            </a:r>
          </a:p>
          <a:p>
            <a:endParaRPr lang="it-IT" dirty="0"/>
          </a:p>
        </p:txBody>
      </p:sp>
      <p:pic>
        <p:nvPicPr>
          <p:cNvPr id="4" name="Immagine 3" descr="disponibile quadro - Il faro - Federica E Loris | PitturiAmo® APS">
            <a:extLst>
              <a:ext uri="{FF2B5EF4-FFF2-40B4-BE49-F238E27FC236}">
                <a16:creationId xmlns:a16="http://schemas.microsoft.com/office/drawing/2014/main" id="{BE4E0D8D-EE7B-4335-867E-EB9DBC8FE5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082" y="0"/>
            <a:ext cx="7109012" cy="401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955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51A829-9E2E-4B4C-892E-E614476FA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056965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>
                <a:solidFill>
                  <a:srgbClr val="FF0000"/>
                </a:solidFill>
              </a:rPr>
              <a:t>Attività didattica 2: Lettura di un albo illustrato (silent book)</a:t>
            </a:r>
            <a:endParaRPr lang="it-IT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/>
              <a:t>La seconda attività è finalizzata a far sperimentare ai bambini la </a:t>
            </a:r>
          </a:p>
          <a:p>
            <a:pPr marL="0" indent="0">
              <a:buNone/>
            </a:pPr>
            <a:r>
              <a:rPr lang="it-IT" sz="2000" dirty="0"/>
              <a:t>“creazione” collettiva di un racconto sulla base di una storia già </a:t>
            </a:r>
          </a:p>
          <a:p>
            <a:pPr marL="0" indent="0">
              <a:buNone/>
            </a:pPr>
            <a:r>
              <a:rPr lang="it-IT" sz="2000" dirty="0"/>
              <a:t>esistente ma espressa unicamente attraverso le immagini e a cui </a:t>
            </a:r>
          </a:p>
          <a:p>
            <a:pPr marL="0" indent="0">
              <a:buNone/>
            </a:pPr>
            <a:r>
              <a:rPr lang="it-IT" sz="2000" dirty="0"/>
              <a:t>pertanto </a:t>
            </a:r>
            <a:r>
              <a:rPr lang="it-IT" sz="2000" i="1" dirty="0"/>
              <a:t>mancano </a:t>
            </a:r>
            <a:r>
              <a:rPr lang="it-IT" sz="2000" dirty="0"/>
              <a:t>le parole. I bambini sono seduti in cerchio e </a:t>
            </a:r>
          </a:p>
          <a:p>
            <a:pPr marL="0" indent="0">
              <a:buNone/>
            </a:pPr>
            <a:r>
              <a:rPr lang="it-IT" sz="2000" dirty="0"/>
              <a:t>ognuno di loro, a turno, </a:t>
            </a:r>
            <a:r>
              <a:rPr lang="it-IT" sz="2000" i="1" dirty="0"/>
              <a:t>legge </a:t>
            </a:r>
            <a:r>
              <a:rPr lang="it-IT" sz="2000" dirty="0"/>
              <a:t>una pagina dell’albo illustrato </a:t>
            </a:r>
          </a:p>
          <a:p>
            <a:pPr marL="0" indent="0">
              <a:buNone/>
            </a:pPr>
            <a:r>
              <a:rPr lang="it-IT" sz="2000" dirty="0"/>
              <a:t>raccontando ciò che vede in continuità con quanto detto dal </a:t>
            </a:r>
          </a:p>
          <a:p>
            <a:pPr marL="0" indent="0">
              <a:buNone/>
            </a:pPr>
            <a:r>
              <a:rPr lang="it-IT" sz="2000" dirty="0"/>
              <a:t>compagno che lo precede.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105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8722DF-FFA7-42E3-8ACF-D326CDB1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>
                <a:solidFill>
                  <a:srgbClr val="FF0000"/>
                </a:solidFill>
              </a:rPr>
              <a:t>Attività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didattica</a:t>
            </a:r>
            <a:r>
              <a:rPr lang="en-US" i="1" dirty="0">
                <a:solidFill>
                  <a:srgbClr val="FF0000"/>
                </a:solidFill>
              </a:rPr>
              <a:t> 3: </a:t>
            </a:r>
            <a:r>
              <a:rPr lang="en-US" i="1" dirty="0" err="1">
                <a:solidFill>
                  <a:srgbClr val="FF0000"/>
                </a:solidFill>
              </a:rPr>
              <a:t>L’inventafavole</a:t>
            </a:r>
            <a:endParaRPr lang="it-IT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La terza attività ha lo scopo di far sperimentare ai bambini la creazione </a:t>
            </a:r>
          </a:p>
          <a:p>
            <a:pPr marL="0" indent="0">
              <a:buNone/>
            </a:pPr>
            <a:r>
              <a:rPr lang="it-IT" dirty="0"/>
              <a:t>collettiva di un racconto sulla base non più di una storia preesistente bensì a </a:t>
            </a:r>
          </a:p>
          <a:p>
            <a:pPr marL="0" indent="0">
              <a:buNone/>
            </a:pPr>
            <a:r>
              <a:rPr lang="it-IT" dirty="0"/>
              <a:t>partire da un mazzo di carte rappresentante una serie di immagini, ognuna </a:t>
            </a:r>
          </a:p>
          <a:p>
            <a:pPr marL="0" indent="0">
              <a:buNone/>
            </a:pPr>
            <a:r>
              <a:rPr lang="it-IT" dirty="0"/>
              <a:t>delle quali indipendente dalle altre. Un bambino, partendo da una carta a </a:t>
            </a:r>
          </a:p>
          <a:p>
            <a:pPr marL="0" indent="0">
              <a:buNone/>
            </a:pPr>
            <a:r>
              <a:rPr lang="it-IT" dirty="0"/>
              <a:t>scelta, inizia ad inventare un racconto sulla base di quanto vi è rappresentato, </a:t>
            </a:r>
          </a:p>
          <a:p>
            <a:pPr marL="0" indent="0">
              <a:buNone/>
            </a:pPr>
            <a:r>
              <a:rPr lang="it-IT" dirty="0"/>
              <a:t>dopodiché ogni bambino, a turno, pesca una carta e con la stessa modalità </a:t>
            </a:r>
          </a:p>
          <a:p>
            <a:pPr marL="0" indent="0">
              <a:buNone/>
            </a:pPr>
            <a:r>
              <a:rPr lang="it-IT" dirty="0"/>
              <a:t>prosegue nella narrazione; infine, viene raccontata nuovamente la storia </a:t>
            </a:r>
          </a:p>
          <a:p>
            <a:pPr marL="0" indent="0">
              <a:buNone/>
            </a:pPr>
            <a:r>
              <a:rPr lang="it-IT" dirty="0"/>
              <a:t>creata dai bambini i quali, al termine, inventano alcuni titoli e ne scelgono </a:t>
            </a:r>
          </a:p>
          <a:p>
            <a:pPr marL="0" indent="0">
              <a:buNone/>
            </a:pPr>
            <a:r>
              <a:rPr lang="it-IT" dirty="0"/>
              <a:t>uno per alzata di mano.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875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7823E8-071F-4907-B37A-18BCE6ED4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74657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>
                <a:solidFill>
                  <a:srgbClr val="FF0000"/>
                </a:solidFill>
              </a:rPr>
              <a:t>Attività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didattica</a:t>
            </a:r>
            <a:r>
              <a:rPr lang="en-US" i="1" dirty="0">
                <a:solidFill>
                  <a:srgbClr val="FF0000"/>
                </a:solidFill>
              </a:rPr>
              <a:t> 4: </a:t>
            </a:r>
            <a:r>
              <a:rPr lang="en-US" i="1" dirty="0" err="1">
                <a:solidFill>
                  <a:srgbClr val="FF0000"/>
                </a:solidFill>
              </a:rPr>
              <a:t>Invento</a:t>
            </a:r>
            <a:r>
              <a:rPr lang="en-US" i="1" dirty="0">
                <a:solidFill>
                  <a:srgbClr val="FF0000"/>
                </a:solidFill>
              </a:rPr>
              <a:t> un finale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it-IT" dirty="0"/>
              <a:t>Con la quarta attività si può far sperimentare ai bambini l’ideazione individuale di un finale </a:t>
            </a:r>
          </a:p>
          <a:p>
            <a:pPr marL="0" indent="0">
              <a:buNone/>
            </a:pPr>
            <a:r>
              <a:rPr lang="it-IT" dirty="0"/>
              <a:t>dato l’incipit di una storia. Una volta raccontato ai bambini l’inizio di una storia, ognuno di </a:t>
            </a:r>
          </a:p>
          <a:p>
            <a:pPr marL="0" indent="0">
              <a:buNone/>
            </a:pPr>
            <a:r>
              <a:rPr lang="it-IT" dirty="0"/>
              <a:t>loro ha inventato un finale e lo ha rappresentato graficamente (per i più piccoli) e per iscritto </a:t>
            </a:r>
          </a:p>
          <a:p>
            <a:pPr marL="0" indent="0">
              <a:buNone/>
            </a:pPr>
            <a:r>
              <a:rPr lang="it-IT" dirty="0"/>
              <a:t>(per i più grandi).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7352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6CD164-222B-499C-A4D6-65A22019C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26141"/>
            <a:ext cx="8915400" cy="6131859"/>
          </a:xfrm>
        </p:spPr>
        <p:txBody>
          <a:bodyPr>
            <a:normAutofit fontScale="25000" lnSpcReduction="20000"/>
          </a:bodyPr>
          <a:lstStyle/>
          <a:p>
            <a:pPr lvl="1"/>
            <a:r>
              <a:rPr lang="it-IT" sz="8000" i="1" dirty="0">
                <a:solidFill>
                  <a:srgbClr val="FF0000"/>
                </a:solidFill>
              </a:rPr>
              <a:t>Attività didattica 5: Fotografie passate e presenti</a:t>
            </a:r>
          </a:p>
          <a:p>
            <a:pPr marL="457200" lvl="1" indent="0">
              <a:buNone/>
            </a:pPr>
            <a:r>
              <a:rPr lang="it-IT" sz="8000" dirty="0"/>
              <a:t>La quinta attività didattica ha come scopo quello di </a:t>
            </a:r>
          </a:p>
          <a:p>
            <a:pPr marL="457200" lvl="1" indent="0">
              <a:buNone/>
            </a:pPr>
            <a:r>
              <a:rPr lang="it-IT" sz="8000" dirty="0"/>
              <a:t>introdurre i bambini alla conoscenza di sé e del proprio </a:t>
            </a:r>
          </a:p>
          <a:p>
            <a:pPr marL="457200" lvl="1" indent="0">
              <a:buNone/>
            </a:pPr>
            <a:r>
              <a:rPr lang="it-IT" sz="8000" dirty="0"/>
              <a:t>passato attraverso l’osservazione di fotografie che rappresentano i </a:t>
            </a:r>
          </a:p>
          <a:p>
            <a:pPr marL="457200" lvl="1" indent="0">
              <a:buNone/>
            </a:pPr>
            <a:r>
              <a:rPr lang="it-IT" sz="8000" dirty="0"/>
              <a:t>bambini nei loro anni passati e fotografie recenti che </a:t>
            </a:r>
          </a:p>
          <a:p>
            <a:pPr marL="457200" lvl="1" indent="0">
              <a:buNone/>
            </a:pPr>
            <a:r>
              <a:rPr lang="it-IT" sz="8000" dirty="0"/>
              <a:t>rappresentano i bambini impegnati nelle loro attività preferite. In </a:t>
            </a:r>
          </a:p>
          <a:p>
            <a:pPr marL="457200" lvl="1" indent="0">
              <a:buNone/>
            </a:pPr>
            <a:r>
              <a:rPr lang="it-IT" sz="8000" dirty="0"/>
              <a:t>una prima fase vengono mostrate ai bambini le fotografie di </a:t>
            </a:r>
          </a:p>
          <a:p>
            <a:pPr marL="457200" lvl="1" indent="0">
              <a:buNone/>
            </a:pPr>
            <a:r>
              <a:rPr lang="it-IT" sz="8000" dirty="0"/>
              <a:t>quando erano appena nati e viene chiesto loro di “indovinare” chi </a:t>
            </a:r>
          </a:p>
          <a:p>
            <a:pPr marL="457200" lvl="1" indent="0">
              <a:buNone/>
            </a:pPr>
            <a:r>
              <a:rPr lang="it-IT" sz="8000" dirty="0"/>
              <a:t>sia rappresentato in ogni fotografia, stimolando una conversazione </a:t>
            </a:r>
          </a:p>
          <a:p>
            <a:pPr marL="457200" lvl="1" indent="0">
              <a:buNone/>
            </a:pPr>
            <a:r>
              <a:rPr lang="it-IT" sz="8000" dirty="0"/>
              <a:t>sugli elementi più significativi ( peluche, o un oggetto a cui sono </a:t>
            </a:r>
          </a:p>
          <a:p>
            <a:pPr marL="457200" lvl="1" indent="0">
              <a:buNone/>
            </a:pPr>
            <a:r>
              <a:rPr lang="it-IT" sz="8000" dirty="0"/>
              <a:t>legati, etc.); in una seconda fase vengono mostrate le fotografie </a:t>
            </a:r>
          </a:p>
          <a:p>
            <a:pPr marL="457200" lvl="1" indent="0">
              <a:buNone/>
            </a:pPr>
            <a:r>
              <a:rPr lang="it-IT" sz="8000" dirty="0"/>
              <a:t>recenti e i bambini raccontano qualcosa del momento e </a:t>
            </a:r>
          </a:p>
          <a:p>
            <a:pPr marL="457200" lvl="1" indent="0">
              <a:buNone/>
            </a:pPr>
            <a:r>
              <a:rPr lang="it-IT" sz="8000" dirty="0"/>
              <a:t>dell’attività rappresentati. In una terza fase, infine, ogni bambino </a:t>
            </a:r>
          </a:p>
          <a:p>
            <a:pPr marL="457200" lvl="1" indent="0">
              <a:buNone/>
            </a:pPr>
            <a:r>
              <a:rPr lang="it-IT" sz="8000" dirty="0"/>
              <a:t>crea un </a:t>
            </a:r>
            <a:r>
              <a:rPr lang="it-IT" sz="8000" i="1" dirty="0"/>
              <a:t>collage </a:t>
            </a:r>
            <a:r>
              <a:rPr lang="it-IT" sz="8000" dirty="0"/>
              <a:t>delle fotografie passate e presenti e viene </a:t>
            </a:r>
          </a:p>
          <a:p>
            <a:pPr marL="457200" lvl="1" indent="0">
              <a:buNone/>
            </a:pPr>
            <a:r>
              <a:rPr lang="it-IT" sz="8000" dirty="0"/>
              <a:t>condotta una conversazione collettiva riguardante i cambiamenti </a:t>
            </a:r>
          </a:p>
          <a:p>
            <a:pPr marL="457200" lvl="1" indent="0">
              <a:buNone/>
            </a:pPr>
            <a:r>
              <a:rPr lang="it-IT" sz="8000" dirty="0"/>
              <a:t>avvenuti nel corso del tempo.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8856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2E40C8-DEB2-489B-B9EE-5706CAE3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6F9D5C-438C-45EA-8973-FA407F1FD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845859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2000" i="1" dirty="0" err="1">
                <a:solidFill>
                  <a:srgbClr val="FF0000"/>
                </a:solidFill>
              </a:rPr>
              <a:t>Attività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i="1" dirty="0" err="1">
                <a:solidFill>
                  <a:srgbClr val="FF0000"/>
                </a:solidFill>
              </a:rPr>
              <a:t>didattica</a:t>
            </a:r>
            <a:r>
              <a:rPr lang="en-US" sz="2000" i="1" dirty="0">
                <a:solidFill>
                  <a:srgbClr val="FF0000"/>
                </a:solidFill>
              </a:rPr>
              <a:t> 6: </a:t>
            </a:r>
            <a:r>
              <a:rPr lang="en-US" sz="2000" i="1" dirty="0" err="1">
                <a:solidFill>
                  <a:srgbClr val="FF0000"/>
                </a:solidFill>
              </a:rPr>
              <a:t>Preferenze</a:t>
            </a: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600" dirty="0"/>
              <a:t>La sesta attività si divide principalmente in due momenti. Nel primo, </a:t>
            </a:r>
          </a:p>
          <a:p>
            <a:pPr marL="0" indent="0">
              <a:buNone/>
            </a:pPr>
            <a:r>
              <a:rPr lang="it-IT" sz="2600" dirty="0"/>
              <a:t>dopo una conversazione collettiva nel corso della quale i bambini, a </a:t>
            </a:r>
          </a:p>
          <a:p>
            <a:pPr marL="0" indent="0">
              <a:buNone/>
            </a:pPr>
            <a:r>
              <a:rPr lang="it-IT" sz="2600" dirty="0"/>
              <a:t>turno, raccontano ai compagni qual è il loro giocattolo preferito, </a:t>
            </a:r>
          </a:p>
          <a:p>
            <a:pPr marL="0" indent="0">
              <a:buNone/>
            </a:pPr>
            <a:r>
              <a:rPr lang="it-IT" sz="2600" dirty="0"/>
              <a:t>perché gli piace, quando e con chi ci giocano, etc., ogni bambino </a:t>
            </a:r>
          </a:p>
          <a:p>
            <a:pPr marL="0" indent="0">
              <a:buNone/>
            </a:pPr>
            <a:r>
              <a:rPr lang="it-IT" sz="2600" dirty="0"/>
              <a:t>individualmente rappresenta graficamente il gioco precedentemente </a:t>
            </a:r>
          </a:p>
          <a:p>
            <a:pPr marL="0" indent="0">
              <a:buNone/>
            </a:pPr>
            <a:r>
              <a:rPr lang="it-IT" sz="2600" dirty="0"/>
              <a:t>descritto. Nel secondo momento, dopo una conversazione collettiva </a:t>
            </a:r>
          </a:p>
          <a:p>
            <a:pPr marL="0" indent="0">
              <a:buNone/>
            </a:pPr>
            <a:r>
              <a:rPr lang="it-IT" sz="2600" dirty="0"/>
              <a:t>analoga a quella precedentemente descritta e inerente, ora, il cibo </a:t>
            </a:r>
          </a:p>
          <a:p>
            <a:pPr marL="0" indent="0">
              <a:buNone/>
            </a:pPr>
            <a:r>
              <a:rPr lang="it-IT" sz="2600" dirty="0"/>
              <a:t>preferito dai bambini, ogni bambino individualmente crea con la </a:t>
            </a:r>
          </a:p>
          <a:p>
            <a:pPr marL="0" indent="0">
              <a:buNone/>
            </a:pPr>
            <a:r>
              <a:rPr lang="it-IT" sz="2600" dirty="0"/>
              <a:t>pasta da modellare il cibo preferito e, una volta che la pasta si è </a:t>
            </a:r>
          </a:p>
          <a:p>
            <a:pPr marL="0" indent="0">
              <a:buNone/>
            </a:pPr>
            <a:r>
              <a:rPr lang="it-IT" sz="2600" dirty="0"/>
              <a:t>solidificata, lo dipinge con i colori a tempera.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9655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E3DAFA-C757-4FD2-8EFF-DAA5251F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A05F48-9890-45A4-B2A8-15102234F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err="1">
                <a:solidFill>
                  <a:srgbClr val="FF0000"/>
                </a:solidFill>
              </a:rPr>
              <a:t>Attività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didattica</a:t>
            </a:r>
            <a:r>
              <a:rPr lang="en-US" i="1" dirty="0">
                <a:solidFill>
                  <a:srgbClr val="FF0000"/>
                </a:solidFill>
              </a:rPr>
              <a:t> 7: </a:t>
            </a:r>
            <a:r>
              <a:rPr lang="en-US" i="1" dirty="0" err="1">
                <a:solidFill>
                  <a:srgbClr val="FF0000"/>
                </a:solidFill>
              </a:rPr>
              <a:t>Paure</a:t>
            </a:r>
            <a:r>
              <a:rPr lang="en-US" i="1" dirty="0">
                <a:solidFill>
                  <a:srgbClr val="FF0000"/>
                </a:solidFill>
              </a:rPr>
              <a:t> e </a:t>
            </a:r>
            <a:r>
              <a:rPr lang="en-US" i="1" dirty="0" err="1">
                <a:solidFill>
                  <a:srgbClr val="FF0000"/>
                </a:solidFill>
              </a:rPr>
              <a:t>desideri</a:t>
            </a:r>
            <a:endParaRPr lang="it-IT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it-IT" dirty="0"/>
              <a:t>La settima attività prevede un primo momento di riflessione collettiva e </a:t>
            </a:r>
          </a:p>
          <a:p>
            <a:pPr marL="0" lvl="0" indent="0">
              <a:buNone/>
            </a:pPr>
            <a:r>
              <a:rPr lang="it-IT" dirty="0"/>
              <a:t>dialogo su cosa siano i desideri e le paure, e un secondo momento di </a:t>
            </a:r>
          </a:p>
          <a:p>
            <a:pPr marL="0" lvl="0" indent="0">
              <a:buNone/>
            </a:pPr>
            <a:r>
              <a:rPr lang="it-IT" dirty="0"/>
              <a:t>conversazione collettiva nel corso della quale, a turno, ogni bambino </a:t>
            </a:r>
          </a:p>
          <a:p>
            <a:pPr marL="0" lvl="0" indent="0">
              <a:buNone/>
            </a:pPr>
            <a:r>
              <a:rPr lang="it-IT" dirty="0"/>
              <a:t>racconta ai compagni prima di un suo desiderio, poi di una sua paura, </a:t>
            </a:r>
          </a:p>
          <a:p>
            <a:pPr marL="0" lvl="0" indent="0">
              <a:buNone/>
            </a:pPr>
            <a:r>
              <a:rPr lang="it-IT" dirty="0"/>
              <a:t>motivandone in entrambi i casi la scelta. Infine, ogni bambino rappresenta </a:t>
            </a:r>
          </a:p>
          <a:p>
            <a:pPr marL="0" lvl="0" indent="0">
              <a:buNone/>
            </a:pPr>
            <a:r>
              <a:rPr lang="it-IT" dirty="0"/>
              <a:t>graficamente un desiderio e una paura.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4055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1BFBD-1317-4C13-8339-637DC1BAE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8D8D5-3EF9-4B54-9B6F-91B917767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i="1" dirty="0">
                <a:solidFill>
                  <a:srgbClr val="FF0000"/>
                </a:solidFill>
              </a:rPr>
              <a:t>Attività didattica 8: Cosa farò da grande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L’ottava attività ha la finalità di far riflettere i bambini, in ottica progettuale, su </a:t>
            </a:r>
          </a:p>
          <a:p>
            <a:pPr marL="0" indent="0">
              <a:buNone/>
            </a:pPr>
            <a:r>
              <a:rPr lang="it-IT" dirty="0"/>
              <a:t>quello che vorrebbero fare da grandi. L’attività prevede un primo momento di </a:t>
            </a:r>
          </a:p>
          <a:p>
            <a:pPr marL="0" indent="0">
              <a:buNone/>
            </a:pPr>
            <a:r>
              <a:rPr lang="it-IT" dirty="0"/>
              <a:t>conversazione e riflessione collettiva su quali sono le cose che si potrebbero </a:t>
            </a:r>
          </a:p>
          <a:p>
            <a:pPr marL="0" indent="0">
              <a:buNone/>
            </a:pPr>
            <a:r>
              <a:rPr lang="it-IT" dirty="0"/>
              <a:t>fare da grandi, come vorrebbero essere, cosa vorrebbero diventare, etc.; e </a:t>
            </a:r>
          </a:p>
          <a:p>
            <a:pPr marL="0" indent="0">
              <a:buNone/>
            </a:pPr>
            <a:r>
              <a:rPr lang="it-IT" dirty="0"/>
              <a:t>un secondo momento di gioco in cui viene proposto ai bambini il </a:t>
            </a:r>
            <a:r>
              <a:rPr lang="it-IT" i="1" dirty="0"/>
              <a:t>gioco del </a:t>
            </a:r>
          </a:p>
          <a:p>
            <a:pPr marL="0" indent="0">
              <a:buNone/>
            </a:pPr>
            <a:r>
              <a:rPr lang="it-IT" i="1" dirty="0"/>
              <a:t>mimo</a:t>
            </a:r>
            <a:r>
              <a:rPr lang="it-IT" dirty="0"/>
              <a:t>: ogni bambino deve decidere come mimare ciò che vuole fare da </a:t>
            </a:r>
          </a:p>
          <a:p>
            <a:pPr marL="0" indent="0">
              <a:buNone/>
            </a:pPr>
            <a:r>
              <a:rPr lang="it-IT" dirty="0"/>
              <a:t>grande e i compagni devono indovinare cosa esso stia rappresentando.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024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0E42B-48DD-4E47-9FEF-763BE9365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00875A-ECCC-4D93-A9D7-9A95C277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err="1">
                <a:solidFill>
                  <a:srgbClr val="FF0000"/>
                </a:solidFill>
              </a:rPr>
              <a:t>Attività</a:t>
            </a:r>
            <a:r>
              <a:rPr lang="en-US" i="1" dirty="0">
                <a:solidFill>
                  <a:srgbClr val="FF0000"/>
                </a:solidFill>
              </a:rPr>
              <a:t> 9: </a:t>
            </a:r>
            <a:r>
              <a:rPr lang="en-US" i="1" dirty="0" err="1">
                <a:solidFill>
                  <a:srgbClr val="FF0000"/>
                </a:solidFill>
              </a:rPr>
              <a:t>Raccontarsi</a:t>
            </a:r>
            <a:r>
              <a:rPr lang="en-US" i="1" dirty="0">
                <a:solidFill>
                  <a:srgbClr val="FF0000"/>
                </a:solidFill>
              </a:rPr>
              <a:t> a carte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La nona attività ha lo scopo di far sperimentare ai bambini il racconto di sé ai </a:t>
            </a:r>
          </a:p>
          <a:p>
            <a:pPr marL="0" indent="0">
              <a:buNone/>
            </a:pPr>
            <a:r>
              <a:rPr lang="it-IT" dirty="0"/>
              <a:t>compagni attraverso lo stimolo dato da alcune tematiche autobiografiche </a:t>
            </a:r>
          </a:p>
          <a:p>
            <a:pPr marL="0" indent="0">
              <a:buNone/>
            </a:pPr>
            <a:r>
              <a:rPr lang="it-IT" dirty="0"/>
              <a:t>fondamentali. A tal fine i bambini pescano una “carta autobiografica” dal </a:t>
            </a:r>
          </a:p>
          <a:p>
            <a:pPr marL="0" indent="0">
              <a:buNone/>
            </a:pPr>
            <a:r>
              <a:rPr lang="it-IT" dirty="0"/>
              <a:t>mazzo (su ogni carta è indicato un argomento specifico, ad es. luoghi, </a:t>
            </a:r>
          </a:p>
          <a:p>
            <a:pPr marL="0" indent="0">
              <a:buNone/>
            </a:pPr>
            <a:r>
              <a:rPr lang="it-IT" dirty="0"/>
              <a:t>animali, cibi, paure, desideri, giochi, amici, famiglia, futuro, etc.) e, a turno, </a:t>
            </a:r>
          </a:p>
          <a:p>
            <a:pPr marL="0" indent="0">
              <a:buNone/>
            </a:pPr>
            <a:r>
              <a:rPr lang="it-IT" dirty="0"/>
              <a:t>raccontano ai compagni qualcosa a loro scelta ma inerente a quanto </a:t>
            </a:r>
          </a:p>
          <a:p>
            <a:pPr marL="0" indent="0">
              <a:buNone/>
            </a:pPr>
            <a:r>
              <a:rPr lang="it-IT" dirty="0"/>
              <a:t>indicato sulla carta.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8321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D02563-B2E9-49FB-8B4D-B384B4DC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B71A87-6328-411B-A243-EF19F788E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i="1" dirty="0">
                <a:solidFill>
                  <a:srgbClr val="FF0000"/>
                </a:solidFill>
              </a:rPr>
              <a:t>Attività didattica 10: Una margherita per raccontarsi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La decima e ultima attività ha lo scopo, analogamente alla precedente, di stimolare i bambini al racconto di sé e alla conoscenza reciproca attraverso il dialogo su argomenti autobiografici fondamentali. L’attività si compone delle seguenti fasi: inizialmente i bambini vengono divisi in gruppi, a ogni gruppo viene assegnato un tema autobiografico fra cibo, luoghi, famiglia, animali e giocattoli; successivamente a ogni gruppo vengono consegnate riviste e giornali da cui i bambini devono ritagliare immagini che rappresentino il tema assegnato; tali immagini vanno poi incollate, formando un </a:t>
            </a:r>
            <a:r>
              <a:rPr lang="it-IT" i="1" dirty="0"/>
              <a:t>collage</a:t>
            </a:r>
            <a:r>
              <a:rPr lang="it-IT" dirty="0"/>
              <a:t>, su un petalo ritagliato da un grande cartoncino colorato (un colore diverso per ciascun petalo). Una volta ultimati, i petali sono uniti a formare una grande margherita. La fase finale dell’attività prevede un gioco in cui i bambini, seduti in cerchio, a turno fanno ruotare la margherita e raccontano ai compagni qualcosa relativamente al tema rappresentato nel petalo che si ferma di fronte a loro.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9676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E1208E64-4A73-4CD8-886E-E41D6DB310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0306" y="1022867"/>
          <a:ext cx="11331388" cy="62708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8578">
                  <a:extLst>
                    <a:ext uri="{9D8B030D-6E8A-4147-A177-3AD203B41FA5}">
                      <a16:colId xmlns:a16="http://schemas.microsoft.com/office/drawing/2014/main" val="677655460"/>
                    </a:ext>
                  </a:extLst>
                </a:gridCol>
                <a:gridCol w="10552810">
                  <a:extLst>
                    <a:ext uri="{9D8B030D-6E8A-4147-A177-3AD203B41FA5}">
                      <a16:colId xmlns:a16="http://schemas.microsoft.com/office/drawing/2014/main" val="1696589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Indipendenza</a:t>
                      </a:r>
                      <a:r>
                        <a:rPr lang="it-IT" sz="12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rispetto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dei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bisogni</a:t>
                      </a:r>
                      <a:r>
                        <a:rPr lang="it-IT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individuali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scelta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delle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394074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piacciono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nuove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esperienze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affronta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nuovi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compiti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familiarità.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Cercherà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risolvere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propri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problemi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consultare un insegnante.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896201"/>
                  </a:ext>
                </a:extLst>
              </a:tr>
              <a:tr h="34844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Generalmente</a:t>
                      </a:r>
                      <a:r>
                        <a:rPr lang="it-IT" sz="12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autosufficiente</a:t>
                      </a:r>
                      <a:r>
                        <a:rPr lang="it-IT" sz="12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</a:t>
                      </a:r>
                      <a:r>
                        <a:rPr lang="it-IT" sz="12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incontra</a:t>
                      </a:r>
                      <a:r>
                        <a:rPr lang="it-IT" sz="12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necessità</a:t>
                      </a:r>
                      <a:r>
                        <a:rPr lang="it-IT" sz="1200" spc="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abituali,</a:t>
                      </a:r>
                      <a:r>
                        <a:rPr lang="it-IT" sz="12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senza</a:t>
                      </a:r>
                      <a:r>
                        <a:rPr lang="it-IT" sz="12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fiducia</a:t>
                      </a:r>
                      <a:r>
                        <a:rPr lang="it-IT" sz="12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nelle</a:t>
                      </a:r>
                      <a:r>
                        <a:rPr lang="it-IT" sz="12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sue</a:t>
                      </a:r>
                      <a:r>
                        <a:rPr lang="it-IT" sz="12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abilità;</a:t>
                      </a:r>
                      <a:r>
                        <a:rPr lang="it-IT" sz="12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affronta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qualcosa di nuovo, necessita dell'aiuto dell'insegnante.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816904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Indipendente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finché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alcun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problema,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altrimenti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precipita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adulto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senza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cercare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risolverlo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721931"/>
                  </a:ext>
                </a:extLst>
              </a:tr>
              <a:tr h="485024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Ricerca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sempre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nuove</a:t>
                      </a:r>
                      <a:r>
                        <a:rPr lang="it-IT" sz="1200" spc="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perde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velocemente</a:t>
                      </a:r>
                      <a:r>
                        <a:rPr lang="it-IT" sz="1200" spc="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l'interesse.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it-IT" sz="1200" spc="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indipendente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nell'affrontare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essere rassicurato dalla presenza fisica dell'insegnante.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153560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indipendente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nell’affrontare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rassicurato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dalla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presenza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fisica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dell’insegnante.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042714"/>
                  </a:ext>
                </a:extLst>
              </a:tr>
              <a:tr h="17422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avventura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tende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fissarsi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sperimentate.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25397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continua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approvazione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dell'insegnante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proseguire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un'attività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spesso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chiede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aiuto.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56292"/>
                  </a:ext>
                </a:extLst>
              </a:tr>
              <a:tr h="17422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Necessita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costantemente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venga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venga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aiutato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farlo.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746903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"Si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appoggia"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quasi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totalmente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dipendente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dall'aiuto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dell'adulto.</a:t>
                      </a:r>
                      <a:r>
                        <a:rPr lang="it-IT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en-US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cerca</a:t>
                      </a:r>
                      <a:r>
                        <a:rPr lang="en-US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en-US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ottenere</a:t>
                      </a:r>
                      <a:r>
                        <a:rPr lang="en-US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en-US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rispetto</a:t>
                      </a:r>
                      <a:r>
                        <a:rPr lang="en-US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dei</a:t>
                      </a:r>
                      <a:r>
                        <a:rPr lang="en-US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propri</a:t>
                      </a:r>
                      <a:r>
                        <a:rPr lang="en-US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872533"/>
                  </a:ext>
                </a:extLst>
              </a:tr>
              <a:tr h="17422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Abilità</a:t>
                      </a:r>
                      <a:r>
                        <a:rPr lang="en-US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en-US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05824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13843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Spesso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inizia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può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portare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avanti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estese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conversazioni.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Mantiene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propria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opinione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può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spiegarne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 c'è un'incomprensione o un malinteso.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77400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13843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capace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portare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avanti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diretta.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attiene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proprio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argomento,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commenta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sviluppa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ciò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dice il suo interlocutore.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239840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Risponde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appropriatamente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spiega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adeguatamente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suo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interlocutore.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141549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13843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Può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portare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avanti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breve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tende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andare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fuori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argomento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rispondere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inappropriatamente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la conversazione è prolungata.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532109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Raramente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inizia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adulto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felice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parlare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 bambini.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877980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Tende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spiegare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piuttosto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ascoltare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dicono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918289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Spesso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richiama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l'attenzione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argomenti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interesse,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continua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discussione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malvolentieri.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829518"/>
                  </a:ext>
                </a:extLst>
              </a:tr>
              <a:tr h="485024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Loquace,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suoi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interventi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all’interno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conversazione,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corrispondono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adeguatamente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agli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interventi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dell’altro;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così risponde </a:t>
                      </a:r>
                      <a:r>
                        <a:rPr lang="it-IT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inappropriatamente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passa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 un argomento all'altro.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212520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molto.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 domanda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diretta,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risponde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parole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singole 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862288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B6BF36A5-02E9-40C2-8526-FE2D084A304B}"/>
              </a:ext>
            </a:extLst>
          </p:cNvPr>
          <p:cNvSpPr txBox="1"/>
          <p:nvPr/>
        </p:nvSpPr>
        <p:spPr>
          <a:xfrm>
            <a:off x="430306" y="110227"/>
            <a:ext cx="11331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Tabella di rilevazione dei dati</a:t>
            </a:r>
          </a:p>
        </p:txBody>
      </p:sp>
    </p:spTree>
    <p:extLst>
      <p:ext uri="{BB962C8B-B14F-4D97-AF65-F5344CB8AC3E}">
        <p14:creationId xmlns:p14="http://schemas.microsoft.com/office/powerpoint/2010/main" val="163871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D42B83-0594-4ECB-8C11-9E761890F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13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/>
              <a:t>Tutti i documenti riconoscono </a:t>
            </a:r>
            <a:r>
              <a:rPr lang="it-IT" sz="2000" dirty="0">
                <a:solidFill>
                  <a:srgbClr val="FF0000"/>
                </a:solidFill>
              </a:rPr>
              <a:t>«l’Orientamento lungo tutto il corso della vita come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diritto permanente di ogni persona. Oggi, infatti, esso non è più solo lo strumento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per gestire la transizione tra scuola, formazione e lavoro, ma assume un valore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permanente nella vita di ogni persona, garantendone lo sviluppo e il sostegno nei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processi di scelta e di decisione con l’obiettivo di promuovere l’occupazione attiva,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la crescita economica e l’inclusione sociale» (Linee guida nazionali per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l’orientamento permanente, 2014).</a:t>
            </a:r>
          </a:p>
        </p:txBody>
      </p:sp>
    </p:spTree>
    <p:extLst>
      <p:ext uri="{BB962C8B-B14F-4D97-AF65-F5344CB8AC3E}">
        <p14:creationId xmlns:p14="http://schemas.microsoft.com/office/powerpoint/2010/main" val="3151099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4378E8D-8CBB-4F7C-B2AB-CA90987C1DE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0306" y="219908"/>
          <a:ext cx="11331388" cy="331831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8578">
                  <a:extLst>
                    <a:ext uri="{9D8B030D-6E8A-4147-A177-3AD203B41FA5}">
                      <a16:colId xmlns:a16="http://schemas.microsoft.com/office/drawing/2014/main" val="2450800945"/>
                    </a:ext>
                  </a:extLst>
                </a:gridCol>
                <a:gridCol w="10552810">
                  <a:extLst>
                    <a:ext uri="{9D8B030D-6E8A-4147-A177-3AD203B41FA5}">
                      <a16:colId xmlns:a16="http://schemas.microsoft.com/office/drawing/2014/main" val="3872440398"/>
                    </a:ext>
                  </a:extLst>
                </a:gridCol>
              </a:tblGrid>
              <a:tr h="152926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Rapporti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gioco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662526"/>
                  </a:ext>
                </a:extLst>
              </a:tr>
              <a:tr h="17422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Lavora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singolo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considerando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loro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desideri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ruoli.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222174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Accetta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ruolo in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recita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 assume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responsabilità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ogni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288932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piace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organizzare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dirigere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ripartizione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360356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13843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compiti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creativi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costruttivi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comportano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"simulazione"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rotazione a turno.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715200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13843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interessato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occasionalmente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coinvolgere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gioco</a:t>
                      </a:r>
                      <a:r>
                        <a:rPr lang="it-IT" sz="12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immaginativo,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normalmente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uno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spettatore.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26806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Interagisce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gioca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specifici.</a:t>
                      </a:r>
                      <a:r>
                        <a:rPr lang="it-IT" sz="1200" spc="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Trova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difficile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instaurare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relazioni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bambini.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Gioca</a:t>
                      </a:r>
                      <a:r>
                        <a:rPr lang="en-US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vicino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loro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piuttosto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loro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110297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Trova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difficile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instaurare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relazioni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bambini.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vicino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loro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piuttosto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loro.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371713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può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vuole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condividere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materiali.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distrugge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023311"/>
                  </a:ext>
                </a:extLst>
              </a:tr>
              <a:tr h="17422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isola.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interagisce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bambini, se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raramente.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031015"/>
                  </a:ext>
                </a:extLst>
              </a:tr>
              <a:tr h="17422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Rapporto</a:t>
                      </a:r>
                      <a:r>
                        <a:rPr lang="it-IT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della</a:t>
                      </a:r>
                      <a:r>
                        <a:rPr lang="it-IT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scuola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dell’infanzia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284671"/>
                  </a:ext>
                </a:extLst>
              </a:tr>
              <a:tr h="323349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it-IT" sz="1200" spc="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l'adulto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consultarsi,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avvicina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ottenere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informazione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guida,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riferire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notizie,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storie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cercare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approvazione per il lavoro svolto.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378170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A04127-38EC-4604-98D1-58F22BE6C48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0306" y="3538220"/>
          <a:ext cx="11331388" cy="32918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8576">
                  <a:extLst>
                    <a:ext uri="{9D8B030D-6E8A-4147-A177-3AD203B41FA5}">
                      <a16:colId xmlns:a16="http://schemas.microsoft.com/office/drawing/2014/main" val="2053652709"/>
                    </a:ext>
                  </a:extLst>
                </a:gridCol>
                <a:gridCol w="10552812">
                  <a:extLst>
                    <a:ext uri="{9D8B030D-6E8A-4147-A177-3AD203B41FA5}">
                      <a16:colId xmlns:a16="http://schemas.microsoft.com/office/drawing/2014/main" val="32970170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Risponde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positivamente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istruzioni,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consigli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regole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r>
                        <a:rPr lang="it-IT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dal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educativo,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tende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aspettare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avvicinarsi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 esso.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788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dipendente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soprattutto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aiuto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risolvere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propri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problemi.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987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reticente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normalmente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necessario.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088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fiducia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riceve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lode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incoraggiamenti.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330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soprattutto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conversare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normalmente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avvicina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chiedere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aiuto.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391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costantemente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"aggrappato"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membro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784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Evita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più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possibile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contatto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553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Timido.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avvicina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nessun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membro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educativo.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645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Concentrazione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755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hanno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definito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normalmente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riesce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ignorare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distrazioni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raggiungere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057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piace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completare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un'attività,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iniziata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immune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dalle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distrazioni.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055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un'attività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po’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tempo,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d'incoraggiamento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farla.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996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"nave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crociera".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Trascorre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brevi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periodi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tempo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provando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differenti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854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Preferisce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manipolative: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sabbia,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l'acqua,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"impasti"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simili).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86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Preferisce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muoversi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nella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realizzare</a:t>
                      </a:r>
                      <a:r>
                        <a:rPr lang="it-IT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giochi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movimento;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115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13843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Trova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difficile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svolgere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richiedono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stare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fermi</a:t>
                      </a:r>
                      <a:r>
                        <a:rPr lang="it-IT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posto.</a:t>
                      </a:r>
                      <a:r>
                        <a:rPr lang="it-IT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E'</a:t>
                      </a:r>
                      <a:r>
                        <a:rPr lang="en-US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facilmente</a:t>
                      </a:r>
                      <a:r>
                        <a:rPr lang="en-US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distratto</a:t>
                      </a:r>
                      <a:r>
                        <a:rPr lang="en-US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dall’attività</a:t>
                      </a:r>
                      <a:r>
                        <a:rPr lang="en-US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</a:t>
                      </a:r>
                      <a:r>
                        <a:rPr lang="en-US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en-US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svolgendo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411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Trascorre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lunghi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periodi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più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lascia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coinvolgere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poco.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167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Passa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un'attività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all'altra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raramente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sofferma.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74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579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D1CF9F5-36FE-4D65-B522-EEF185F2F2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0306" y="238872"/>
          <a:ext cx="11331388" cy="20231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8576">
                  <a:extLst>
                    <a:ext uri="{9D8B030D-6E8A-4147-A177-3AD203B41FA5}">
                      <a16:colId xmlns:a16="http://schemas.microsoft.com/office/drawing/2014/main" val="2751979137"/>
                    </a:ext>
                  </a:extLst>
                </a:gridCol>
                <a:gridCol w="10552812">
                  <a:extLst>
                    <a:ext uri="{9D8B030D-6E8A-4147-A177-3AD203B41FA5}">
                      <a16:colId xmlns:a16="http://schemas.microsoft.com/office/drawing/2014/main" val="810493606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Comportamento</a:t>
                      </a:r>
                      <a:r>
                        <a:rPr lang="it-IT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diretto</a:t>
                      </a:r>
                      <a:r>
                        <a:rPr lang="it-IT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it-IT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adulti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414260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piace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ogni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 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partecipa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attivamente.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32320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Predilige</a:t>
                      </a:r>
                      <a:r>
                        <a:rPr lang="it-IT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attività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piccoli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gruppi</a:t>
                      </a:r>
                      <a:r>
                        <a:rPr lang="it-IT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dove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partecipazione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necessaria,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piacciono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gruppi</a:t>
                      </a:r>
                      <a:r>
                        <a:rPr lang="it-IT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più</a:t>
                      </a:r>
                      <a:r>
                        <a:rPr lang="it-IT" sz="12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ampi</a:t>
                      </a:r>
                      <a:r>
                        <a:rPr lang="it-IT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dove</a:t>
                      </a:r>
                      <a:r>
                        <a:rPr lang="it-IT" sz="1200" spc="-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l'attività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 più passiva.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245535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piace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essere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leader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ogni gruppo.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ruolo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volte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richiama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l’attenzione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sé.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500346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Buono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tranquillo,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sembra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divertirsi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situazioni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più</a:t>
                      </a:r>
                      <a:r>
                        <a:rPr lang="it-IT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ampio.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399033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bisogno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d'incoraggiamento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partecipare</a:t>
                      </a:r>
                      <a:r>
                        <a:rPr lang="it-IT" sz="1200" spc="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situazioni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più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esigenti.</a:t>
                      </a:r>
                      <a:r>
                        <a:rPr lang="it-IT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Richiama</a:t>
                      </a:r>
                      <a:r>
                        <a:rPr lang="en-US" sz="1200" spc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l'attenzione</a:t>
                      </a:r>
                      <a:r>
                        <a:rPr lang="en-US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1200" spc="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r>
                        <a:rPr lang="en-US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situazione</a:t>
                      </a:r>
                      <a:r>
                        <a:rPr lang="en-US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attivo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818512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Tende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chiudersi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stesso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trova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gruppo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formato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più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 tre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quattro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104609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Pretende</a:t>
                      </a:r>
                      <a:r>
                        <a:rPr lang="it-IT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molta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attenzione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ogni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situazione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994318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Trova</a:t>
                      </a:r>
                      <a:r>
                        <a:rPr lang="it-IT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difficile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fermo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tranquillo.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380572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marR="34925" algn="r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it-IT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Distruttivo</a:t>
                      </a:r>
                      <a:r>
                        <a:rPr lang="it-IT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ogni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situazione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</a:t>
                      </a:r>
                      <a:r>
                        <a:rPr lang="it-IT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gruppo.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709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538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CD4B6CB-C789-4EBA-83D2-3B0BFF2FA0B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012" y="1021975"/>
          <a:ext cx="11692312" cy="55760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0698">
                  <a:extLst>
                    <a:ext uri="{9D8B030D-6E8A-4147-A177-3AD203B41FA5}">
                      <a16:colId xmlns:a16="http://schemas.microsoft.com/office/drawing/2014/main" val="1766717195"/>
                    </a:ext>
                  </a:extLst>
                </a:gridCol>
                <a:gridCol w="314005">
                  <a:extLst>
                    <a:ext uri="{9D8B030D-6E8A-4147-A177-3AD203B41FA5}">
                      <a16:colId xmlns:a16="http://schemas.microsoft.com/office/drawing/2014/main" val="97361446"/>
                    </a:ext>
                  </a:extLst>
                </a:gridCol>
                <a:gridCol w="322975">
                  <a:extLst>
                    <a:ext uri="{9D8B030D-6E8A-4147-A177-3AD203B41FA5}">
                      <a16:colId xmlns:a16="http://schemas.microsoft.com/office/drawing/2014/main" val="3416606723"/>
                    </a:ext>
                  </a:extLst>
                </a:gridCol>
                <a:gridCol w="418254">
                  <a:extLst>
                    <a:ext uri="{9D8B030D-6E8A-4147-A177-3AD203B41FA5}">
                      <a16:colId xmlns:a16="http://schemas.microsoft.com/office/drawing/2014/main" val="2062639233"/>
                    </a:ext>
                  </a:extLst>
                </a:gridCol>
                <a:gridCol w="196850">
                  <a:extLst>
                    <a:ext uri="{9D8B030D-6E8A-4147-A177-3AD203B41FA5}">
                      <a16:colId xmlns:a16="http://schemas.microsoft.com/office/drawing/2014/main" val="1472292165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790964072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2619902528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474142889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732656596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66148676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345685515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1822965186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130998685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643917737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140351164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94028758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322877823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2625996616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2050833231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690064049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536934411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1883268931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284998450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487837086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4270473027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3984207610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930542512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3902190498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535875198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2507789276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2771982134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3722661380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954649566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2261319531"/>
                    </a:ext>
                  </a:extLst>
                </a:gridCol>
                <a:gridCol w="255371">
                  <a:extLst>
                    <a:ext uri="{9D8B030D-6E8A-4147-A177-3AD203B41FA5}">
                      <a16:colId xmlns:a16="http://schemas.microsoft.com/office/drawing/2014/main" val="1471523629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1482945783"/>
                    </a:ext>
                  </a:extLst>
                </a:gridCol>
                <a:gridCol w="257262">
                  <a:extLst>
                    <a:ext uri="{9D8B030D-6E8A-4147-A177-3AD203B41FA5}">
                      <a16:colId xmlns:a16="http://schemas.microsoft.com/office/drawing/2014/main" val="3224082644"/>
                    </a:ext>
                  </a:extLst>
                </a:gridCol>
                <a:gridCol w="270504">
                  <a:extLst>
                    <a:ext uri="{9D8B030D-6E8A-4147-A177-3AD203B41FA5}">
                      <a16:colId xmlns:a16="http://schemas.microsoft.com/office/drawing/2014/main" val="556221792"/>
                    </a:ext>
                  </a:extLst>
                </a:gridCol>
                <a:gridCol w="272396">
                  <a:extLst>
                    <a:ext uri="{9D8B030D-6E8A-4147-A177-3AD203B41FA5}">
                      <a16:colId xmlns:a16="http://schemas.microsoft.com/office/drawing/2014/main" val="665605348"/>
                    </a:ext>
                  </a:extLst>
                </a:gridCol>
                <a:gridCol w="334819">
                  <a:extLst>
                    <a:ext uri="{9D8B030D-6E8A-4147-A177-3AD203B41FA5}">
                      <a16:colId xmlns:a16="http://schemas.microsoft.com/office/drawing/2014/main" val="3814626343"/>
                    </a:ext>
                  </a:extLst>
                </a:gridCol>
                <a:gridCol w="308337">
                  <a:extLst>
                    <a:ext uri="{9D8B030D-6E8A-4147-A177-3AD203B41FA5}">
                      <a16:colId xmlns:a16="http://schemas.microsoft.com/office/drawing/2014/main" val="1633482304"/>
                    </a:ext>
                  </a:extLst>
                </a:gridCol>
              </a:tblGrid>
              <a:tr h="1156330">
                <a:tc>
                  <a:txBody>
                    <a:bodyPr/>
                    <a:lstStyle/>
                    <a:p>
                      <a:pPr marL="31115" marR="3810" indent="163830">
                        <a:lnSpc>
                          <a:spcPct val="102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Bambini</a:t>
                      </a:r>
                      <a:r>
                        <a:rPr lang="en-US" sz="1600" spc="-1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1115" marR="3810" indent="163830">
                        <a:lnSpc>
                          <a:spcPct val="102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spc="-1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115" marR="3810" indent="163830">
                        <a:lnSpc>
                          <a:spcPct val="102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spc="-12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115" marR="3810" indent="163830">
                        <a:lnSpc>
                          <a:spcPct val="102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Criteri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746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83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556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556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556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92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92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032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032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969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969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905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905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842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8420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778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286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9375"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612039"/>
                  </a:ext>
                </a:extLst>
              </a:tr>
              <a:tr h="69475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690429"/>
                  </a:ext>
                </a:extLst>
              </a:tr>
              <a:tr h="1011278">
                <a:tc>
                  <a:txBody>
                    <a:bodyPr/>
                    <a:lstStyle/>
                    <a:p>
                      <a:pPr marL="34925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Autonomia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042616"/>
                  </a:ext>
                </a:extLst>
              </a:tr>
              <a:tr h="921290">
                <a:tc>
                  <a:txBody>
                    <a:bodyPr/>
                    <a:lstStyle/>
                    <a:p>
                      <a:pPr marL="1651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Caratteriz-zazione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414535"/>
                  </a:ext>
                </a:extLst>
              </a:tr>
              <a:tr h="1021649">
                <a:tc>
                  <a:txBody>
                    <a:bodyPr/>
                    <a:lstStyle/>
                    <a:p>
                      <a:pPr marL="1651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Ricchezza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ed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51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Elaborazio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51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1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829801"/>
                  </a:ext>
                </a:extLst>
              </a:tr>
              <a:tr h="770752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510">
                        <a:lnSpc>
                          <a:spcPts val="5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51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9222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A52CF1-F895-4E36-8328-E3F241C22CD8}"/>
              </a:ext>
            </a:extLst>
          </p:cNvPr>
          <p:cNvSpPr txBox="1"/>
          <p:nvPr/>
        </p:nvSpPr>
        <p:spPr>
          <a:xfrm>
            <a:off x="251012" y="193964"/>
            <a:ext cx="11752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Tabella 2. Punteggi relativi all’attività proposta (</a:t>
            </a:r>
            <a:r>
              <a:rPr lang="it-IT" b="1" dirty="0" err="1">
                <a:solidFill>
                  <a:srgbClr val="FF0000"/>
                </a:solidFill>
              </a:rPr>
              <a:t>es.disegno</a:t>
            </a:r>
            <a:r>
              <a:rPr lang="it-IT" b="1" dirty="0">
                <a:solidFill>
                  <a:srgbClr val="FF0000"/>
                </a:solidFill>
              </a:rPr>
              <a:t>)(i punteggi sono stati sommati e comprendono il disegno Io a scuola e Io e la mia famiglia), con confronto fra ingresso (I) e uscita (U)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per ogni singolo bambino nei tre indicatori analizzati).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86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CD94F09-D5AE-493B-A2D8-E79AF97EC57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0306" y="1272988"/>
          <a:ext cx="11394141" cy="53339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42406">
                  <a:extLst>
                    <a:ext uri="{9D8B030D-6E8A-4147-A177-3AD203B41FA5}">
                      <a16:colId xmlns:a16="http://schemas.microsoft.com/office/drawing/2014/main" val="3046314389"/>
                    </a:ext>
                  </a:extLst>
                </a:gridCol>
                <a:gridCol w="1346249">
                  <a:extLst>
                    <a:ext uri="{9D8B030D-6E8A-4147-A177-3AD203B41FA5}">
                      <a16:colId xmlns:a16="http://schemas.microsoft.com/office/drawing/2014/main" val="13719488"/>
                    </a:ext>
                  </a:extLst>
                </a:gridCol>
                <a:gridCol w="2039538">
                  <a:extLst>
                    <a:ext uri="{9D8B030D-6E8A-4147-A177-3AD203B41FA5}">
                      <a16:colId xmlns:a16="http://schemas.microsoft.com/office/drawing/2014/main" val="1158552102"/>
                    </a:ext>
                  </a:extLst>
                </a:gridCol>
                <a:gridCol w="2039538">
                  <a:extLst>
                    <a:ext uri="{9D8B030D-6E8A-4147-A177-3AD203B41FA5}">
                      <a16:colId xmlns:a16="http://schemas.microsoft.com/office/drawing/2014/main" val="177305364"/>
                    </a:ext>
                  </a:extLst>
                </a:gridCol>
                <a:gridCol w="1976162">
                  <a:extLst>
                    <a:ext uri="{9D8B030D-6E8A-4147-A177-3AD203B41FA5}">
                      <a16:colId xmlns:a16="http://schemas.microsoft.com/office/drawing/2014/main" val="1811886511"/>
                    </a:ext>
                  </a:extLst>
                </a:gridCol>
                <a:gridCol w="1325124">
                  <a:extLst>
                    <a:ext uri="{9D8B030D-6E8A-4147-A177-3AD203B41FA5}">
                      <a16:colId xmlns:a16="http://schemas.microsoft.com/office/drawing/2014/main" val="1091188034"/>
                    </a:ext>
                  </a:extLst>
                </a:gridCol>
                <a:gridCol w="1325124">
                  <a:extLst>
                    <a:ext uri="{9D8B030D-6E8A-4147-A177-3AD203B41FA5}">
                      <a16:colId xmlns:a16="http://schemas.microsoft.com/office/drawing/2014/main" val="2998859521"/>
                    </a:ext>
                  </a:extLst>
                </a:gridCol>
              </a:tblGrid>
              <a:tr h="818087">
                <a:tc rowSpan="3">
                  <a:txBody>
                    <a:bodyPr/>
                    <a:lstStyle/>
                    <a:p>
                      <a:pPr marL="41910"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Punteggio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398270" marR="139446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Famiglia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468044"/>
                  </a:ext>
                </a:extLst>
              </a:tr>
              <a:tr h="88182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9400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Autonomia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0195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Caratterizzazione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8290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Ricchezza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449422"/>
                  </a:ext>
                </a:extLst>
              </a:tr>
              <a:tr h="6247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193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258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099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73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329360"/>
                  </a:ext>
                </a:extLst>
              </a:tr>
              <a:tr h="621003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019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52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637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488374"/>
                  </a:ext>
                </a:extLst>
              </a:tr>
              <a:tr h="881823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52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92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972647"/>
                  </a:ext>
                </a:extLst>
              </a:tr>
              <a:tr h="881823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289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52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92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29287"/>
                  </a:ext>
                </a:extLst>
              </a:tr>
              <a:tr h="624720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289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52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92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375865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4BC1A397-D87A-4E5F-8E11-BFE5B4F13F94}"/>
              </a:ext>
            </a:extLst>
          </p:cNvPr>
          <p:cNvSpPr txBox="1"/>
          <p:nvPr/>
        </p:nvSpPr>
        <p:spPr>
          <a:xfrm>
            <a:off x="430306" y="251013"/>
            <a:ext cx="11394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Tabella 3. Percentuali relative al disegno io e la mia famiglia, con confronto fra ingresso (I) e uscita (U) sul totale dei bambini.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94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14CE8A2-83CA-4058-A15E-BF63E49E74C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7614" y="1165412"/>
          <a:ext cx="11361326" cy="54146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63971">
                  <a:extLst>
                    <a:ext uri="{9D8B030D-6E8A-4147-A177-3AD203B41FA5}">
                      <a16:colId xmlns:a16="http://schemas.microsoft.com/office/drawing/2014/main" val="1250080316"/>
                    </a:ext>
                  </a:extLst>
                </a:gridCol>
                <a:gridCol w="1363971">
                  <a:extLst>
                    <a:ext uri="{9D8B030D-6E8A-4147-A177-3AD203B41FA5}">
                      <a16:colId xmlns:a16="http://schemas.microsoft.com/office/drawing/2014/main" val="3668908347"/>
                    </a:ext>
                  </a:extLst>
                </a:gridCol>
                <a:gridCol w="1891960">
                  <a:extLst>
                    <a:ext uri="{9D8B030D-6E8A-4147-A177-3AD203B41FA5}">
                      <a16:colId xmlns:a16="http://schemas.microsoft.com/office/drawing/2014/main" val="2925753020"/>
                    </a:ext>
                  </a:extLst>
                </a:gridCol>
                <a:gridCol w="2022045">
                  <a:extLst>
                    <a:ext uri="{9D8B030D-6E8A-4147-A177-3AD203B41FA5}">
                      <a16:colId xmlns:a16="http://schemas.microsoft.com/office/drawing/2014/main" val="3178295463"/>
                    </a:ext>
                  </a:extLst>
                </a:gridCol>
                <a:gridCol w="2022045">
                  <a:extLst>
                    <a:ext uri="{9D8B030D-6E8A-4147-A177-3AD203B41FA5}">
                      <a16:colId xmlns:a16="http://schemas.microsoft.com/office/drawing/2014/main" val="3302627478"/>
                    </a:ext>
                  </a:extLst>
                </a:gridCol>
                <a:gridCol w="1348667">
                  <a:extLst>
                    <a:ext uri="{9D8B030D-6E8A-4147-A177-3AD203B41FA5}">
                      <a16:colId xmlns:a16="http://schemas.microsoft.com/office/drawing/2014/main" val="4170463552"/>
                    </a:ext>
                  </a:extLst>
                </a:gridCol>
                <a:gridCol w="1348667">
                  <a:extLst>
                    <a:ext uri="{9D8B030D-6E8A-4147-A177-3AD203B41FA5}">
                      <a16:colId xmlns:a16="http://schemas.microsoft.com/office/drawing/2014/main" val="3516745198"/>
                    </a:ext>
                  </a:extLst>
                </a:gridCol>
              </a:tblGrid>
              <a:tr h="926950">
                <a:tc rowSpan="3">
                  <a:txBody>
                    <a:bodyPr/>
                    <a:lstStyle/>
                    <a:p>
                      <a:pPr marL="42545"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Punteggio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409700" marR="1407795" algn="ctr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Scuola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63858"/>
                  </a:ext>
                </a:extLst>
              </a:tr>
              <a:tr h="9861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3845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Autonomia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6715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Caratterizzazione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6225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Ricchezza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639443"/>
                  </a:ext>
                </a:extLst>
              </a:tr>
              <a:tr h="7019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048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367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02377"/>
                  </a:ext>
                </a:extLst>
              </a:tr>
              <a:tr h="697813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4478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5260"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0" marR="23241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384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2001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272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574450"/>
                  </a:ext>
                </a:extLst>
              </a:tr>
              <a:tr h="701992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4478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5260"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0" marR="23241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384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2001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557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351625"/>
                  </a:ext>
                </a:extLst>
              </a:tr>
              <a:tr h="697813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4478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115"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0" marR="23241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667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2001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557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316575"/>
                  </a:ext>
                </a:extLst>
              </a:tr>
              <a:tr h="701992">
                <a:tc>
                  <a:txBody>
                    <a:bodyPr/>
                    <a:lstStyle/>
                    <a:p>
                      <a:pPr marR="3429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4478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115"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0" marR="23241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667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2001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557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534127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27F2D7-7473-4502-866A-CA69A4D810C1}"/>
              </a:ext>
            </a:extLst>
          </p:cNvPr>
          <p:cNvSpPr txBox="1"/>
          <p:nvPr/>
        </p:nvSpPr>
        <p:spPr>
          <a:xfrm>
            <a:off x="251666" y="277905"/>
            <a:ext cx="1124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Tabella 4. Percentuali relative al disegno io a scuola, con confronto fra ingresso (I) e uscita (U) sul totale dei bambini.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6326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7E91BB9-7EBC-47E3-A9D1-537B5C1849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2497" y="1153288"/>
          <a:ext cx="11456093" cy="54985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67579">
                  <a:extLst>
                    <a:ext uri="{9D8B030D-6E8A-4147-A177-3AD203B41FA5}">
                      <a16:colId xmlns:a16="http://schemas.microsoft.com/office/drawing/2014/main" val="3831759231"/>
                    </a:ext>
                  </a:extLst>
                </a:gridCol>
                <a:gridCol w="252067">
                  <a:extLst>
                    <a:ext uri="{9D8B030D-6E8A-4147-A177-3AD203B41FA5}">
                      <a16:colId xmlns:a16="http://schemas.microsoft.com/office/drawing/2014/main" val="3750085584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159068885"/>
                    </a:ext>
                  </a:extLst>
                </a:gridCol>
                <a:gridCol w="253921">
                  <a:extLst>
                    <a:ext uri="{9D8B030D-6E8A-4147-A177-3AD203B41FA5}">
                      <a16:colId xmlns:a16="http://schemas.microsoft.com/office/drawing/2014/main" val="2784301959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1283851165"/>
                    </a:ext>
                  </a:extLst>
                </a:gridCol>
                <a:gridCol w="253921">
                  <a:extLst>
                    <a:ext uri="{9D8B030D-6E8A-4147-A177-3AD203B41FA5}">
                      <a16:colId xmlns:a16="http://schemas.microsoft.com/office/drawing/2014/main" val="3112142019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2045915717"/>
                    </a:ext>
                  </a:extLst>
                </a:gridCol>
                <a:gridCol w="253921">
                  <a:extLst>
                    <a:ext uri="{9D8B030D-6E8A-4147-A177-3AD203B41FA5}">
                      <a16:colId xmlns:a16="http://schemas.microsoft.com/office/drawing/2014/main" val="2522664824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2122899324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2471433418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3597327497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3082976539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645804498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1641627401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769422238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3233696211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4156894916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2097077303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2505422793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619236565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3441298063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1661094931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167623614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3614086290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1746360672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285709612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3210408658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2639467125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402308242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4068388095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1188626081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2439308902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3180243394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3799302132"/>
                    </a:ext>
                  </a:extLst>
                </a:gridCol>
                <a:gridCol w="257628">
                  <a:extLst>
                    <a:ext uri="{9D8B030D-6E8A-4147-A177-3AD203B41FA5}">
                      <a16:colId xmlns:a16="http://schemas.microsoft.com/office/drawing/2014/main" val="1942912690"/>
                    </a:ext>
                  </a:extLst>
                </a:gridCol>
                <a:gridCol w="255774">
                  <a:extLst>
                    <a:ext uri="{9D8B030D-6E8A-4147-A177-3AD203B41FA5}">
                      <a16:colId xmlns:a16="http://schemas.microsoft.com/office/drawing/2014/main" val="1585713397"/>
                    </a:ext>
                  </a:extLst>
                </a:gridCol>
                <a:gridCol w="303964">
                  <a:extLst>
                    <a:ext uri="{9D8B030D-6E8A-4147-A177-3AD203B41FA5}">
                      <a16:colId xmlns:a16="http://schemas.microsoft.com/office/drawing/2014/main" val="1642067094"/>
                    </a:ext>
                  </a:extLst>
                </a:gridCol>
                <a:gridCol w="263188">
                  <a:extLst>
                    <a:ext uri="{9D8B030D-6E8A-4147-A177-3AD203B41FA5}">
                      <a16:colId xmlns:a16="http://schemas.microsoft.com/office/drawing/2014/main" val="4168838695"/>
                    </a:ext>
                  </a:extLst>
                </a:gridCol>
                <a:gridCol w="278015">
                  <a:extLst>
                    <a:ext uri="{9D8B030D-6E8A-4147-A177-3AD203B41FA5}">
                      <a16:colId xmlns:a16="http://schemas.microsoft.com/office/drawing/2014/main" val="3207551475"/>
                    </a:ext>
                  </a:extLst>
                </a:gridCol>
                <a:gridCol w="266895">
                  <a:extLst>
                    <a:ext uri="{9D8B030D-6E8A-4147-A177-3AD203B41FA5}">
                      <a16:colId xmlns:a16="http://schemas.microsoft.com/office/drawing/2014/main" val="4177668891"/>
                    </a:ext>
                  </a:extLst>
                </a:gridCol>
                <a:gridCol w="303964">
                  <a:extLst>
                    <a:ext uri="{9D8B030D-6E8A-4147-A177-3AD203B41FA5}">
                      <a16:colId xmlns:a16="http://schemas.microsoft.com/office/drawing/2014/main" val="481277620"/>
                    </a:ext>
                  </a:extLst>
                </a:gridCol>
              </a:tblGrid>
              <a:tr h="83005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83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73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83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19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92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365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238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175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048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921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730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603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5400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4765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364033"/>
                  </a:ext>
                </a:extLst>
              </a:tr>
              <a:tr h="83005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6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143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243185"/>
                  </a:ext>
                </a:extLst>
              </a:tr>
              <a:tr h="1067214">
                <a:tc>
                  <a:txBody>
                    <a:bodyPr/>
                    <a:lstStyle/>
                    <a:p>
                      <a:pPr marL="36195">
                        <a:lnSpc>
                          <a:spcPts val="62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6195">
                        <a:lnSpc>
                          <a:spcPts val="62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6195">
                        <a:lnSpc>
                          <a:spcPts val="62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6195">
                        <a:lnSpc>
                          <a:spcPts val="62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Fluenza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407955"/>
                  </a:ext>
                </a:extLst>
              </a:tr>
              <a:tr h="830055">
                <a:tc>
                  <a:txBody>
                    <a:bodyPr/>
                    <a:lstStyle/>
                    <a:p>
                      <a:pPr marL="36195" marR="762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Elaborazio</a:t>
                      </a:r>
                      <a:r>
                        <a:rPr lang="en-US" sz="16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87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0" algn="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519520"/>
                  </a:ext>
                </a:extLst>
              </a:tr>
              <a:tr h="1140733">
                <a:tc>
                  <a:txBody>
                    <a:bodyPr/>
                    <a:lstStyle/>
                    <a:p>
                      <a:pPr marL="36195" marR="7556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Rappres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socioaffett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641719"/>
                  </a:ext>
                </a:extLst>
              </a:tr>
              <a:tr h="400205">
                <a:tc rowSpan="2">
                  <a:txBody>
                    <a:bodyPr/>
                    <a:lstStyle/>
                    <a:p>
                      <a:pPr marL="33020">
                        <a:spcBef>
                          <a:spcPts val="62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683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873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683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619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492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365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238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175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111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048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2921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667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254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730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4765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ts val="345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333217"/>
                  </a:ext>
                </a:extLst>
              </a:tr>
              <a:tr h="40020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32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22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60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714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222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222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79217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EC1B1933-D13C-4231-9560-C466B9E1AD68}"/>
              </a:ext>
            </a:extLst>
          </p:cNvPr>
          <p:cNvSpPr txBox="1"/>
          <p:nvPr/>
        </p:nvSpPr>
        <p:spPr>
          <a:xfrm>
            <a:off x="332497" y="206190"/>
            <a:ext cx="11456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Tabella 5. Punteggi relativi al racconto (i punteggi vanno sommati e comprendono il racconto io a scuola e io e la mia famiglia), con confronto fra ingresso (I) e uscita (U)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per ogni singolo bambino nei tre indicatori analizzati).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588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AC8BD4F-6456-4493-A2E7-3B44E82D89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2253" y="1084729"/>
          <a:ext cx="11368403" cy="542364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25565">
                  <a:extLst>
                    <a:ext uri="{9D8B030D-6E8A-4147-A177-3AD203B41FA5}">
                      <a16:colId xmlns:a16="http://schemas.microsoft.com/office/drawing/2014/main" val="413078603"/>
                    </a:ext>
                  </a:extLst>
                </a:gridCol>
                <a:gridCol w="1235696">
                  <a:extLst>
                    <a:ext uri="{9D8B030D-6E8A-4147-A177-3AD203B41FA5}">
                      <a16:colId xmlns:a16="http://schemas.microsoft.com/office/drawing/2014/main" val="3908283350"/>
                    </a:ext>
                  </a:extLst>
                </a:gridCol>
                <a:gridCol w="1409306">
                  <a:extLst>
                    <a:ext uri="{9D8B030D-6E8A-4147-A177-3AD203B41FA5}">
                      <a16:colId xmlns:a16="http://schemas.microsoft.com/office/drawing/2014/main" val="678594887"/>
                    </a:ext>
                  </a:extLst>
                </a:gridCol>
                <a:gridCol w="1503260">
                  <a:extLst>
                    <a:ext uri="{9D8B030D-6E8A-4147-A177-3AD203B41FA5}">
                      <a16:colId xmlns:a16="http://schemas.microsoft.com/office/drawing/2014/main" val="3033176118"/>
                    </a:ext>
                  </a:extLst>
                </a:gridCol>
                <a:gridCol w="2017963">
                  <a:extLst>
                    <a:ext uri="{9D8B030D-6E8A-4147-A177-3AD203B41FA5}">
                      <a16:colId xmlns:a16="http://schemas.microsoft.com/office/drawing/2014/main" val="3522076209"/>
                    </a:ext>
                  </a:extLst>
                </a:gridCol>
                <a:gridCol w="2017963">
                  <a:extLst>
                    <a:ext uri="{9D8B030D-6E8A-4147-A177-3AD203B41FA5}">
                      <a16:colId xmlns:a16="http://schemas.microsoft.com/office/drawing/2014/main" val="1539344021"/>
                    </a:ext>
                  </a:extLst>
                </a:gridCol>
                <a:gridCol w="1858650">
                  <a:extLst>
                    <a:ext uri="{9D8B030D-6E8A-4147-A177-3AD203B41FA5}">
                      <a16:colId xmlns:a16="http://schemas.microsoft.com/office/drawing/2014/main" val="3397084792"/>
                    </a:ext>
                  </a:extLst>
                </a:gridCol>
              </a:tblGrid>
              <a:tr h="1000913">
                <a:tc rowSpan="3">
                  <a:txBody>
                    <a:bodyPr/>
                    <a:lstStyle/>
                    <a:p>
                      <a:pPr marL="42545"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Punteggio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90955" marR="12909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Famiglia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44264"/>
                  </a:ext>
                </a:extLst>
              </a:tr>
              <a:tr h="10131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50190" marR="24828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Fluenza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5527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Elaborazione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1115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socio-affettiva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961666"/>
                  </a:ext>
                </a:extLst>
              </a:tr>
              <a:tr h="683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7208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6098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028914"/>
                  </a:ext>
                </a:extLst>
              </a:tr>
              <a:tr h="679482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255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030" marR="1111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160" marR="1365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3670" marR="1536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638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003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79832"/>
                  </a:ext>
                </a:extLst>
              </a:tr>
              <a:tr h="683550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255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030" marR="1111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160" marR="1365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3670" marR="1536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638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88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681274"/>
                  </a:ext>
                </a:extLst>
              </a:tr>
              <a:tr h="679482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255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030" marR="1111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160" marR="1365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3670" marR="1536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88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879920"/>
                  </a:ext>
                </a:extLst>
              </a:tr>
              <a:tr h="683550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970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030" marR="1111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160" marR="13652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3670" marR="1536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288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539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85DF69-F510-418E-8ABB-75790CB2AFF5}"/>
              </a:ext>
            </a:extLst>
          </p:cNvPr>
          <p:cNvSpPr txBox="1"/>
          <p:nvPr/>
        </p:nvSpPr>
        <p:spPr>
          <a:xfrm>
            <a:off x="402253" y="331697"/>
            <a:ext cx="11368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Tabella 6. Percentuali relative al racconto io e la mia famiglia, con confronto fra ingresso (I) e uscita (U) sul totale dei bambini.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801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9349BE4C-3ED3-416D-8163-C732BC14A9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7982" y="1158791"/>
          <a:ext cx="11465430" cy="54750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40142">
                  <a:extLst>
                    <a:ext uri="{9D8B030D-6E8A-4147-A177-3AD203B41FA5}">
                      <a16:colId xmlns:a16="http://schemas.microsoft.com/office/drawing/2014/main" val="3080887300"/>
                    </a:ext>
                  </a:extLst>
                </a:gridCol>
                <a:gridCol w="1245301">
                  <a:extLst>
                    <a:ext uri="{9D8B030D-6E8A-4147-A177-3AD203B41FA5}">
                      <a16:colId xmlns:a16="http://schemas.microsoft.com/office/drawing/2014/main" val="516327632"/>
                    </a:ext>
                  </a:extLst>
                </a:gridCol>
                <a:gridCol w="1422612">
                  <a:extLst>
                    <a:ext uri="{9D8B030D-6E8A-4147-A177-3AD203B41FA5}">
                      <a16:colId xmlns:a16="http://schemas.microsoft.com/office/drawing/2014/main" val="3462441486"/>
                    </a:ext>
                  </a:extLst>
                </a:gridCol>
                <a:gridCol w="1513330">
                  <a:extLst>
                    <a:ext uri="{9D8B030D-6E8A-4147-A177-3AD203B41FA5}">
                      <a16:colId xmlns:a16="http://schemas.microsoft.com/office/drawing/2014/main" val="434587029"/>
                    </a:ext>
                  </a:extLst>
                </a:gridCol>
                <a:gridCol w="2034954">
                  <a:extLst>
                    <a:ext uri="{9D8B030D-6E8A-4147-A177-3AD203B41FA5}">
                      <a16:colId xmlns:a16="http://schemas.microsoft.com/office/drawing/2014/main" val="3402752362"/>
                    </a:ext>
                  </a:extLst>
                </a:gridCol>
                <a:gridCol w="2034954">
                  <a:extLst>
                    <a:ext uri="{9D8B030D-6E8A-4147-A177-3AD203B41FA5}">
                      <a16:colId xmlns:a16="http://schemas.microsoft.com/office/drawing/2014/main" val="389258845"/>
                    </a:ext>
                  </a:extLst>
                </a:gridCol>
                <a:gridCol w="1874137">
                  <a:extLst>
                    <a:ext uri="{9D8B030D-6E8A-4147-A177-3AD203B41FA5}">
                      <a16:colId xmlns:a16="http://schemas.microsoft.com/office/drawing/2014/main" val="447403322"/>
                    </a:ext>
                  </a:extLst>
                </a:gridCol>
              </a:tblGrid>
              <a:tr h="913217">
                <a:tc rowSpan="3">
                  <a:txBody>
                    <a:bodyPr/>
                    <a:lstStyle/>
                    <a:p>
                      <a:pPr marL="41910"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Punteggio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324610" marR="1319530" algn="ctr"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Scuola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264728"/>
                  </a:ext>
                </a:extLst>
              </a:tr>
              <a:tr h="103525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50825" marR="2470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Fluenza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5654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Elaborazione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14960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 socio-affettiva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874422"/>
                  </a:ext>
                </a:extLst>
              </a:tr>
              <a:tr h="70279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7145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590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666753"/>
                  </a:ext>
                </a:extLst>
              </a:tr>
              <a:tr h="707006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906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665" marR="1098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462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15049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6220" marR="2305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3495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906705"/>
                  </a:ext>
                </a:extLst>
              </a:tr>
              <a:tr h="702798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192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665" marR="1098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462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15049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6220" marR="2305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780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165980"/>
                  </a:ext>
                </a:extLst>
              </a:tr>
              <a:tr h="707006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192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665" marR="1098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462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15049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6220" marR="2305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780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60606"/>
                  </a:ext>
                </a:extLst>
              </a:tr>
              <a:tr h="707006">
                <a:tc>
                  <a:txBody>
                    <a:bodyPr/>
                    <a:lstStyle/>
                    <a:p>
                      <a:pPr marR="3492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1920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665" marR="10985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13462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5575" marR="15049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6220" marR="230505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7805" algn="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590241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774902-97BD-415E-A86B-9AC261EEA5A5}"/>
              </a:ext>
            </a:extLst>
          </p:cNvPr>
          <p:cNvSpPr txBox="1"/>
          <p:nvPr/>
        </p:nvSpPr>
        <p:spPr>
          <a:xfrm>
            <a:off x="367982" y="376518"/>
            <a:ext cx="1146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Tabella 7. Percentuali relative al racconto Io a scuola, con confronto fra ingresso (I) e uscita (U) sul totale dei bambini.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3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808FE22-32EB-4C26-957F-B3FC54ADB70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4118" y="824752"/>
          <a:ext cx="11992468" cy="6033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6080">
                  <a:extLst>
                    <a:ext uri="{9D8B030D-6E8A-4147-A177-3AD203B41FA5}">
                      <a16:colId xmlns:a16="http://schemas.microsoft.com/office/drawing/2014/main" val="2458179194"/>
                    </a:ext>
                  </a:extLst>
                </a:gridCol>
                <a:gridCol w="2598796">
                  <a:extLst>
                    <a:ext uri="{9D8B030D-6E8A-4147-A177-3AD203B41FA5}">
                      <a16:colId xmlns:a16="http://schemas.microsoft.com/office/drawing/2014/main" val="1517683629"/>
                    </a:ext>
                  </a:extLst>
                </a:gridCol>
                <a:gridCol w="2598796">
                  <a:extLst>
                    <a:ext uri="{9D8B030D-6E8A-4147-A177-3AD203B41FA5}">
                      <a16:colId xmlns:a16="http://schemas.microsoft.com/office/drawing/2014/main" val="4234010986"/>
                    </a:ext>
                  </a:extLst>
                </a:gridCol>
                <a:gridCol w="2598796">
                  <a:extLst>
                    <a:ext uri="{9D8B030D-6E8A-4147-A177-3AD203B41FA5}">
                      <a16:colId xmlns:a16="http://schemas.microsoft.com/office/drawing/2014/main" val="1143385694"/>
                    </a:ext>
                  </a:extLst>
                </a:gridCol>
              </a:tblGrid>
              <a:tr h="2382524">
                <a:tc>
                  <a:txBody>
                    <a:bodyPr/>
                    <a:lstStyle/>
                    <a:p>
                      <a:r>
                        <a:rPr lang="it-IT" dirty="0"/>
                        <a:t>Cognome e nome dell’alunno/a</a:t>
                      </a:r>
                    </a:p>
                    <a:p>
                      <a:r>
                        <a:rPr lang="it-IT" dirty="0"/>
                        <a:t>……………………………………………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Il compito somministrato…………….</a:t>
                      </a:r>
                    </a:p>
                    <a:p>
                      <a:r>
                        <a:rPr lang="it-IT" dirty="0"/>
                        <a:t>…………………………………………… </a:t>
                      </a:r>
                    </a:p>
                    <a:p>
                      <a:r>
                        <a:rPr lang="it-IT" dirty="0"/>
                        <a:t>è stato svolto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…Con sicurezza!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…Con qualche incertezza!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…con difficoltà!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563255"/>
                  </a:ext>
                </a:extLst>
              </a:tr>
              <a:tr h="51927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685441"/>
                  </a:ext>
                </a:extLst>
              </a:tr>
              <a:tr h="460571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424174"/>
                  </a:ext>
                </a:extLst>
              </a:tr>
              <a:tr h="512241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834577"/>
                  </a:ext>
                </a:extLst>
              </a:tr>
              <a:tr h="51224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104660"/>
                  </a:ext>
                </a:extLst>
              </a:tr>
              <a:tr h="49496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861054"/>
                  </a:ext>
                </a:extLst>
              </a:tr>
              <a:tr h="11514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Osservazioni dell’insegnante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156764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1BAAACCB-CA57-4056-B12D-B604BD8D8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712" y="1335919"/>
            <a:ext cx="1362028" cy="1274156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7883E24-62B9-419F-903B-8914D811A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047" y="1479852"/>
            <a:ext cx="1479283" cy="127415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FFCBEB1-F5E8-4696-A505-DFD9F93CFE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3751" y="1335919"/>
            <a:ext cx="1276528" cy="130510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0A94183-B926-49B8-9F35-C4A3CE69518E}"/>
              </a:ext>
            </a:extLst>
          </p:cNvPr>
          <p:cNvSpPr txBox="1"/>
          <p:nvPr/>
        </p:nvSpPr>
        <p:spPr>
          <a:xfrm>
            <a:off x="-32299" y="253681"/>
            <a:ext cx="11068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Valutazione</a:t>
            </a:r>
          </a:p>
        </p:txBody>
      </p:sp>
    </p:spTree>
    <p:extLst>
      <p:ext uri="{BB962C8B-B14F-4D97-AF65-F5344CB8AC3E}">
        <p14:creationId xmlns:p14="http://schemas.microsoft.com/office/powerpoint/2010/main" val="338654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3BA12F-892C-4E49-BED3-A70BC3E4B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394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Ecco che il sistema scolastico diventa luogo centrale e insostituibile dove </a:t>
            </a:r>
          </a:p>
          <a:p>
            <a:pPr marL="0" indent="0">
              <a:buNone/>
            </a:pPr>
            <a:r>
              <a:rPr lang="it-IT" sz="2200" dirty="0"/>
              <a:t>poter acquisire e potenziare tutte quelle competenze necessarie a </a:t>
            </a:r>
          </a:p>
          <a:p>
            <a:pPr marL="0" indent="0">
              <a:buNone/>
            </a:pPr>
            <a:r>
              <a:rPr lang="it-IT" sz="2200" dirty="0"/>
              <a:t>sviluppare la propria identità, autonomia, decisionalità e progettualità.</a:t>
            </a:r>
          </a:p>
          <a:p>
            <a:pPr marL="0" indent="0">
              <a:buNone/>
            </a:pPr>
            <a:r>
              <a:rPr lang="it-IT" sz="2200" dirty="0"/>
              <a:t>Ecco che le proposte operative, in ottica orientativa, dovranno </a:t>
            </a:r>
          </a:p>
          <a:p>
            <a:pPr marL="0" indent="0">
              <a:buNone/>
            </a:pPr>
            <a:r>
              <a:rPr lang="it-IT" sz="2200" dirty="0"/>
              <a:t>contemplare l’acquisizione dei </a:t>
            </a:r>
            <a:r>
              <a:rPr lang="it-IT" sz="2200" dirty="0" err="1"/>
              <a:t>saperi</a:t>
            </a:r>
            <a:r>
              <a:rPr lang="it-IT" sz="2200" dirty="0"/>
              <a:t> di base, delle abilità cognitive, </a:t>
            </a:r>
          </a:p>
          <a:p>
            <a:pPr marL="0" indent="0">
              <a:buNone/>
            </a:pPr>
            <a:r>
              <a:rPr lang="it-IT" sz="2200" dirty="0"/>
              <a:t>logiche e metodologiche, ma anche le abilità trasversali comunicative, </a:t>
            </a:r>
          </a:p>
          <a:p>
            <a:pPr marL="0" indent="0">
              <a:buNone/>
            </a:pPr>
            <a:r>
              <a:rPr lang="it-IT" sz="2200" dirty="0"/>
              <a:t>emozionali e di cittadinanza (life skills).</a:t>
            </a:r>
          </a:p>
        </p:txBody>
      </p:sp>
    </p:spTree>
    <p:extLst>
      <p:ext uri="{BB962C8B-B14F-4D97-AF65-F5344CB8AC3E}">
        <p14:creationId xmlns:p14="http://schemas.microsoft.com/office/powerpoint/2010/main" val="206009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D54F-E569-43F5-9B2B-728A6994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Le narrazioni: come le storie aiutano lo sviluppo del bambino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52E722-5A9D-4F0D-B6BC-C5DFDA86B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L’universo narrativo è al centro della vita di ogni essere umano, in ogni </a:t>
            </a:r>
          </a:p>
          <a:p>
            <a:pPr marL="0" indent="0">
              <a:buNone/>
            </a:pPr>
            <a:r>
              <a:rPr lang="it-IT" sz="2200" dirty="0"/>
              <a:t>momento, in ogni epoca, in ogni circostanza. Le narrazioni strutturano e </a:t>
            </a:r>
          </a:p>
          <a:p>
            <a:pPr marL="0" indent="0">
              <a:buNone/>
            </a:pPr>
            <a:r>
              <a:rPr lang="it-IT" sz="2200" dirty="0"/>
              <a:t>riempiono di significato l’intera esistenza umana, con una evidente ricaduta </a:t>
            </a:r>
          </a:p>
          <a:p>
            <a:pPr marL="0" indent="0">
              <a:buNone/>
            </a:pPr>
            <a:r>
              <a:rPr lang="it-IT" sz="2200" dirty="0"/>
              <a:t>sul piano educativo. A livello evolutivo, il testo narrativo è da sempre </a:t>
            </a:r>
          </a:p>
          <a:p>
            <a:pPr marL="0" indent="0">
              <a:buNone/>
            </a:pPr>
            <a:r>
              <a:rPr lang="it-IT" sz="2200" dirty="0"/>
              <a:t>oggetto privilegiato di indagine.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12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E3D689-9598-4255-865D-560E4F37A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835"/>
            <a:ext cx="10515600" cy="5119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000" dirty="0"/>
              <a:t>È fondamentale evidenziare </a:t>
            </a:r>
            <a:r>
              <a:rPr lang="it-IT" sz="2000" dirty="0">
                <a:solidFill>
                  <a:srgbClr val="FF0000"/>
                </a:solidFill>
              </a:rPr>
              <a:t>il legame che intercorre tra la narrazione e la sua dimensione psicopedagogica, </a:t>
            </a:r>
            <a:r>
              <a:rPr lang="it-IT" sz="2000" dirty="0"/>
              <a:t>fatta di cambiamenti, strade, percorsi verso se stessi e verso gli altri, di comprensione, di crescita,  di evoluzione, di scoperta; così come è fondamentale individuare la forte </a:t>
            </a:r>
            <a:r>
              <a:rPr lang="it-IT" sz="2000" dirty="0">
                <a:solidFill>
                  <a:srgbClr val="FF0000"/>
                </a:solidFill>
              </a:rPr>
              <a:t>connessione tra la dimensione psicopedagogica della narrazione e la strutturazione dell’identità individuale</a:t>
            </a:r>
            <a:r>
              <a:rPr lang="it-IT" sz="2000" dirty="0"/>
              <a:t>. La storia personale di ogni individuo subisce infatti, nel racconto di sé, una scomposizione e una ricomposizione, che impegna il soggetto in un cammino verso una </a:t>
            </a:r>
            <a:r>
              <a:rPr lang="it-IT" sz="2000" dirty="0" err="1"/>
              <a:t>problematizzazione</a:t>
            </a:r>
            <a:r>
              <a:rPr lang="it-IT" sz="2000" dirty="0"/>
              <a:t>, un decentramento, una riflessione, una comprensione reale e una possibilità di intervento sulla realtà. Il legame tra costruzione dell’identità personale, narrazione, comunicazione e pensiero narrativo è molto stretto, poiché ogni identità si struttura nella comunicazione con gli altri, nella dimensione sociale, relazionale, culturale. È attraverso la dimensione narrativa, infatti, che la mente si racconta a se stessa e agli altri, in un processo di costante costruzione e ricostruzione, su un piano non solo individuale ma anche interattivo e sociale, attraverso cui «l’identità del sé si dà concretamente come </a:t>
            </a:r>
            <a:r>
              <a:rPr lang="it-IT" sz="2000" i="1" dirty="0"/>
              <a:t>identità narrativa</a:t>
            </a:r>
            <a:r>
              <a:rPr lang="it-IT" sz="2000" dirty="0"/>
              <a:t>».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143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783B6-F4BF-47B3-A18D-9A9837EE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Narrazione</a:t>
            </a:r>
            <a:r>
              <a:rPr lang="en-US" sz="3600" b="1" dirty="0">
                <a:solidFill>
                  <a:srgbClr val="FF0000"/>
                </a:solidFill>
              </a:rPr>
              <a:t> e </a:t>
            </a:r>
            <a:r>
              <a:rPr lang="en-US" sz="3600" b="1" dirty="0" err="1">
                <a:solidFill>
                  <a:srgbClr val="FF0000"/>
                </a:solidFill>
              </a:rPr>
              <a:t>strutturazione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dell’identità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individuale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49A00C-8A82-452F-A2EA-DDF12898B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Portare l’approccio narrativo-autobiografico all’interno della scuola si rivela estremamente utile </a:t>
            </a:r>
            <a:r>
              <a:rPr lang="it-IT" dirty="0" err="1"/>
              <a:t>poichè</a:t>
            </a:r>
            <a:r>
              <a:rPr lang="it-IT" dirty="0"/>
              <a:t> l’attività narrativa può intervenire quale esercizio delle capacità linguistico-cognitive proprie del pensiero narrativo (Bruner, 1988) e argomentativo (Pontecorvo e </a:t>
            </a:r>
            <a:r>
              <a:rPr lang="it-IT" dirty="0" err="1"/>
              <a:t>Orsolini</a:t>
            </a:r>
            <a:r>
              <a:rPr lang="it-IT" dirty="0"/>
              <a:t>, 1989), assumendo così un ruolo essenziale nel cammino formativo umano, un ruolo «cruciale nella formazione, nella crescita, nello sviluppo del soggetto, un ruolo insostituibile e assai sofisticato, talvolta sfuggente, ma forte e centrale» (Cambi, </a:t>
            </a:r>
            <a:r>
              <a:rPr lang="it-IT" dirty="0" err="1"/>
              <a:t>Cives</a:t>
            </a:r>
            <a:r>
              <a:rPr lang="it-IT" dirty="0"/>
              <a:t>, 1996).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Quello che l’insegnante può fare, allora, è creare e offrire agli alunni uno </a:t>
            </a:r>
            <a:r>
              <a:rPr lang="it-IT" i="1" dirty="0">
                <a:solidFill>
                  <a:srgbClr val="FF0000"/>
                </a:solidFill>
              </a:rPr>
              <a:t>spazio </a:t>
            </a:r>
            <a:r>
              <a:rPr lang="it-IT" dirty="0">
                <a:solidFill>
                  <a:srgbClr val="FF0000"/>
                </a:solidFill>
              </a:rPr>
              <a:t>narrativo e un </a:t>
            </a:r>
            <a:r>
              <a:rPr lang="it-IT" i="1" dirty="0">
                <a:solidFill>
                  <a:srgbClr val="FF0000"/>
                </a:solidFill>
              </a:rPr>
              <a:t>tempo </a:t>
            </a:r>
            <a:r>
              <a:rPr lang="it-IT" dirty="0">
                <a:solidFill>
                  <a:srgbClr val="FF0000"/>
                </a:solidFill>
              </a:rPr>
              <a:t>per la narrazione: un contesto stimolante, che stimoli il pensiero, la curiosità, compresa quella verso se stessi, il desiderio di conoscersi, di comprendersi attraverso il gioco e la narrazione.</a:t>
            </a:r>
            <a:r>
              <a:rPr lang="it-IT" dirty="0"/>
              <a:t> Anche l’aspetto della condivisione è fondamentale: l’uso della narrazione evidenzia, fisiologicamente, i contrasti e le diverse modalità espressive e relazionali, nonché creative e immaginative.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0992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EB66EE-8C87-4A24-8DC4-9CF4B8EB7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88" y="295836"/>
            <a:ext cx="9628094" cy="65621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modalità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attraverso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cui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intraprendere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questo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fondamentale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percorso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educativo</a:t>
            </a:r>
            <a:r>
              <a:rPr lang="it-IT" sz="8000" spc="-5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formativo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sono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diverse: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innanzitutto,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è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particolarmente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utile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un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approc</a:t>
            </a:r>
            <a:r>
              <a:rPr lang="it-IT" sz="8000" spc="-1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cio</a:t>
            </a:r>
            <a:r>
              <a:rPr lang="it-IT" sz="8000" spc="-4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narrativo</a:t>
            </a:r>
            <a:r>
              <a:rPr lang="it-IT" sz="8000" spc="-4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i="1" spc="-1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autobiografico</a:t>
            </a:r>
            <a:r>
              <a:rPr lang="it-IT" sz="8000" spc="-1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Ma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non</a:t>
            </a:r>
            <a:r>
              <a:rPr lang="it-IT" sz="8000" spc="-4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solo: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la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lettura,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il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racconto,</a:t>
            </a:r>
            <a:r>
              <a:rPr lang="it-IT" sz="8000" spc="-4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l’ascolto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storie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sono un punto di partenza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indispensabile; la conversazione in piccolo e grande</a:t>
            </a:r>
            <a:r>
              <a:rPr lang="it-IT" sz="8000" spc="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gruppo su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tematiche che favoriscano la riflessione, il pensiero critico,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l’espres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sione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delle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proprie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idee.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Un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elemento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particolarmente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utile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è la </a:t>
            </a:r>
          </a:p>
          <a:p>
            <a:pPr marL="0" indent="0">
              <a:buNone/>
            </a:pPr>
            <a:r>
              <a:rPr lang="it-IT" sz="8000" i="1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ludobiografia</a:t>
            </a:r>
            <a:r>
              <a:rPr lang="it-IT" sz="8000" i="1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(</a:t>
            </a:r>
            <a:r>
              <a:rPr lang="it-IT" sz="8000" dirty="0" err="1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Staccioli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, 2010), una modalità</a:t>
            </a:r>
            <a:r>
              <a:rPr lang="it-IT" sz="8000" spc="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5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giocare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attraverso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il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racconto</a:t>
            </a:r>
            <a:r>
              <a:rPr lang="it-IT" sz="8000" spc="-5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stessi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degli</a:t>
            </a:r>
            <a:r>
              <a:rPr lang="it-IT" sz="8000" spc="-5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altri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grado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rappresentare</a:t>
            </a:r>
            <a:r>
              <a:rPr lang="it-IT" sz="8000" spc="-21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per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l’insegnante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un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valido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strumento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per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mettere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relazione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modo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1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funzionale</a:t>
            </a:r>
            <a:r>
              <a:rPr lang="it-IT" sz="8000" spc="-21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 costruttivo gli allievi, evidenziando e stimolando la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componente non solo del</a:t>
            </a:r>
            <a:r>
              <a:rPr lang="it-IT" sz="8000" spc="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raccontare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raccontarsi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ma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anche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quella,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altrettanto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fondamentale,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dell’ascoltare e ascoltarsi. Ciò che è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importante ricreare nel mondo della scuola – e nella</a:t>
            </a:r>
            <a:r>
              <a:rPr lang="it-IT" sz="8000" spc="-21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scuola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dell’Infanzia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modo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particolare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–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è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un</a:t>
            </a:r>
            <a:r>
              <a:rPr lang="it-IT" sz="8000" spc="-2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i="1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luogo</a:t>
            </a:r>
            <a:r>
              <a:rPr lang="it-IT" sz="8000" i="1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destinato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alla</a:t>
            </a:r>
            <a:r>
              <a:rPr lang="it-IT" sz="8000" spc="-3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narrazione</a:t>
            </a:r>
            <a:r>
              <a:rPr lang="it-IT" sz="8000" spc="-3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</a:t>
            </a:r>
            <a:r>
              <a:rPr lang="it-IT" sz="8000" spc="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all’ascolto,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fisico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prima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tutto,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ma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anche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mentale,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una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sorta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modalità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pen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siero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e</a:t>
            </a:r>
            <a:r>
              <a:rPr lang="it-IT" sz="8000" spc="-4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azione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pedagogica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attraverso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cui</a:t>
            </a:r>
            <a:r>
              <a:rPr lang="it-IT" sz="8000" spc="-50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giocare</a:t>
            </a:r>
            <a:r>
              <a:rPr lang="it-IT" sz="8000" spc="-40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i="1" spc="-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la</a:t>
            </a:r>
            <a:r>
              <a:rPr lang="it-IT" sz="8000" i="1" spc="-4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it-IT" sz="8000" i="1" spc="-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grande</a:t>
            </a:r>
            <a:r>
              <a:rPr lang="it-IT" sz="8000" i="1" spc="-5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i="1" spc="-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partita</a:t>
            </a:r>
            <a:r>
              <a:rPr lang="it-IT" sz="8000" i="1" spc="-45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it-IT" sz="8000" i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dell’identità</a:t>
            </a:r>
            <a:r>
              <a:rPr lang="it-IT" sz="8000" i="1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  <a:r>
              <a:rPr lang="it-IT" sz="8000" i="1" spc="5" dirty="0">
                <a:solidFill>
                  <a:srgbClr val="191919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it-IT" sz="8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179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54BC01-B846-43A9-87B9-5EB9DB7FF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277906"/>
            <a:ext cx="10950388" cy="6078069"/>
          </a:xfrm>
        </p:spPr>
        <p:txBody>
          <a:bodyPr>
            <a:noAutofit/>
          </a:bodyPr>
          <a:lstStyle/>
          <a:p>
            <a:pPr marL="972185" marR="718185" indent="0" algn="just">
              <a:lnSpc>
                <a:spcPct val="93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Esistono diverse tipologie di attività che è possibile proporre ai bambini per</a:t>
            </a:r>
            <a:r>
              <a:rPr lang="it-IT" sz="2000" spc="-21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promuovere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conoscenza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dell’altro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favorire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2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progressiva</a:t>
            </a:r>
            <a:r>
              <a:rPr lang="it-IT" sz="2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acquisi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zione</a:t>
            </a:r>
            <a:r>
              <a:rPr lang="it-IT" sz="2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identità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autoconsapevolezza.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modalità</a:t>
            </a:r>
            <a:r>
              <a:rPr lang="it-IT" sz="2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narrativa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trova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infatti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zio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nell’attività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scrittura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livelli),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nell’attività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racconto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orale,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</a:t>
            </a:r>
            <a:r>
              <a:rPr lang="it-IT" sz="2000" spc="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quella di disegno, in quella di gioco, in quella di lettura di storie, di conversazione in piccolo o in grande gruppo: ognuna di queste possibilità offre, se ben</a:t>
            </a:r>
            <a:r>
              <a:rPr lang="it-IT" sz="2000" spc="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utilizzata,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l’occasione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riflettere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stessi,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sulla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propria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storia,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</a:t>
            </a:r>
            <a:r>
              <a:rPr lang="it-IT" sz="2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proprio</a:t>
            </a:r>
            <a:r>
              <a:rPr lang="it-IT" sz="2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porto con gli altri. È possibile poi, per ogni tipologia di attività, organizzare percorsi di senso su alcune tematiche fondamentali: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l’identità, prima di tutto, intesa come auto-narrazione, auto-riflessione e oggetto di meta cognizione; la memoria e il carico affettivo-emotivo che essa comporta; la sfera delle esperienze dei ragazzi e la loro ricognizione spazio-temporale.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Chiaramente il tema dell’identità – così come quello della memoria – è ampio e contiene al suo interno innumerevoli micro-tematiche quali ad esempio, in caso di alunni più piccoli, l’espressione </a:t>
            </a:r>
            <a:r>
              <a:rPr lang="it-IT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delle loro preferenze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verso persone, cose, luoghi, giocattoli, alimenti e via dicendo; in caso di bambini più grandi l’auto-descrizione, fisica e caratteriale. Per quanto riguarda la memoria è possibile svolgere un gran numero di attività, magari a partire da alcune fotografie e dai ricordi ad esse legate o da una conversazione in gruppo a partire da un tema specifico. Un aspetto che è opportuno sottolineare è quello della necessità di un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approccio aperto all’altro, per fare sì che le pratiche educative messe in atto stimolino una riflessione su se stessi in un’ottica relazionale e non come «ripiegamento narcisistico, auto-referenziale ed egoistico».</a:t>
            </a:r>
          </a:p>
          <a:p>
            <a:pPr>
              <a:spcAft>
                <a:spcPts val="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8850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FE13A-1F11-452B-B313-C5991C2A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A73469-8531-4A96-B8BC-8C6FF9F75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i="1" dirty="0">
                <a:solidFill>
                  <a:srgbClr val="FF0000"/>
                </a:solidFill>
              </a:rPr>
              <a:t>Attività didattica 1: La storia di El Nino e Nina</a:t>
            </a:r>
            <a:endParaRPr lang="it-IT" sz="4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La prima attività ha lo scopo di introdurre i bambini nel mondo della narrazione e dei suoi meccanismi. Pertanto, in seguito alla lettura ai bambini di una breve storia sui cambiamenti climatici (</a:t>
            </a:r>
            <a:r>
              <a:rPr lang="it-IT" i="1" dirty="0"/>
              <a:t>la storia di El Nino e Nina</a:t>
            </a:r>
            <a:r>
              <a:rPr lang="it-IT" dirty="0"/>
              <a:t>), si avvia una conversazione di gruppo con l’obiettivo di identificare i principali elementi della storia e di operare una riflessione sugli avvenimenti in essa descritti. Successivamente, ai bambini è richiesto di rappresentare graficamente una scena della storia a loro scelta; infine, i bambini più grandicelli creano una storia per immagini (una sorta di breve racconto in simboli in sequenza, alternando parole e immagini, queste ultime inserite in una legenda) sulla base del racconto letto, mentre i bambini di  sei e sette anni disegnano in uno schema predisposto gli elementi principali della storia (personaggi, oggetti, emozioni, accompagnati dalle parole ad essi relativi etc.).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998630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3944</Words>
  <Application>Microsoft Office PowerPoint</Application>
  <PresentationFormat>Widescreen</PresentationFormat>
  <Paragraphs>560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Times New Roman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Le narrazioni: come le storie aiutano lo sviluppo del bambino</vt:lpstr>
      <vt:lpstr>Presentazione standard di PowerPoint</vt:lpstr>
      <vt:lpstr>Narrazione e strutturazione dell’identità individuale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ILEANA CASTALDI</dc:creator>
  <cp:lastModifiedBy>ILEANA CASTALDI</cp:lastModifiedBy>
  <cp:revision>55</cp:revision>
  <dcterms:created xsi:type="dcterms:W3CDTF">2024-12-08T14:58:20Z</dcterms:created>
  <dcterms:modified xsi:type="dcterms:W3CDTF">2024-12-10T18:18:26Z</dcterms:modified>
</cp:coreProperties>
</file>