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82" r:id="rId2"/>
    <p:sldId id="256" r:id="rId3"/>
    <p:sldId id="257" r:id="rId4"/>
    <p:sldId id="258" r:id="rId5"/>
    <p:sldId id="279" r:id="rId6"/>
    <p:sldId id="281"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83" r:id="rId28"/>
    <p:sldId id="28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657B6FA-D612-4ABA-9F0A-FBCE25FA7F72}" type="datetimeFigureOut">
              <a:rPr lang="it-IT" smtClean="0"/>
              <a:t>08/12/2024</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1690292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657B6FA-D612-4ABA-9F0A-FBCE25FA7F72}" type="datetimeFigureOut">
              <a:rPr lang="it-IT" smtClean="0"/>
              <a:t>08/12/2024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222895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657B6FA-D612-4ABA-9F0A-FBCE25FA7F72}" type="datetimeFigureOut">
              <a:rPr lang="it-IT" smtClean="0"/>
              <a:t>08/12/2024</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5A867E-66EA-4743-823E-B78FDEABFBE6}"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14778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657B6FA-D612-4ABA-9F0A-FBCE25FA7F72}" type="datetimeFigureOut">
              <a:rPr lang="it-IT" smtClean="0"/>
              <a:t>08/12/2024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1420880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657B6FA-D612-4ABA-9F0A-FBCE25FA7F72}" type="datetimeFigureOut">
              <a:rPr lang="it-IT" smtClean="0"/>
              <a:t>08/12/2024</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5A867E-66EA-4743-823E-B78FDEABFBE6}"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39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657B6FA-D612-4ABA-9F0A-FBCE25FA7F72}" type="datetimeFigureOut">
              <a:rPr lang="it-IT" smtClean="0"/>
              <a:t>08/12/2024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1268410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657B6FA-D612-4ABA-9F0A-FBCE25FA7F72}" type="datetimeFigureOut">
              <a:rPr lang="it-IT" smtClean="0"/>
              <a:t>08/12/2024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1491884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657B6FA-D612-4ABA-9F0A-FBCE25FA7F72}" type="datetimeFigureOut">
              <a:rPr lang="it-IT" smtClean="0"/>
              <a:t>08/12/2024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1497332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657B6FA-D612-4ABA-9F0A-FBCE25FA7F72}" type="datetimeFigureOut">
              <a:rPr lang="it-IT" smtClean="0"/>
              <a:t>08/12/2024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367769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657B6FA-D612-4ABA-9F0A-FBCE25FA7F72}" type="datetimeFigureOut">
              <a:rPr lang="it-IT" smtClean="0"/>
              <a:t>08/12/2024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383474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657B6FA-D612-4ABA-9F0A-FBCE25FA7F72}" type="datetimeFigureOut">
              <a:rPr lang="it-IT" smtClean="0"/>
              <a:t>08/12/2024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4022422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657B6FA-D612-4ABA-9F0A-FBCE25FA7F72}" type="datetimeFigureOut">
              <a:rPr lang="it-IT" smtClean="0"/>
              <a:t>08/12/2024</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373654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657B6FA-D612-4ABA-9F0A-FBCE25FA7F72}" type="datetimeFigureOut">
              <a:rPr lang="it-IT" smtClean="0"/>
              <a:t>08/12/2024</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74937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57B6FA-D612-4ABA-9F0A-FBCE25FA7F72}" type="datetimeFigureOut">
              <a:rPr lang="it-IT" smtClean="0"/>
              <a:t>08/12/2024</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2958689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657B6FA-D612-4ABA-9F0A-FBCE25FA7F72}" type="datetimeFigureOut">
              <a:rPr lang="it-IT" smtClean="0"/>
              <a:t>08/12/2024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3384411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657B6FA-D612-4ABA-9F0A-FBCE25FA7F72}" type="datetimeFigureOut">
              <a:rPr lang="it-IT" smtClean="0"/>
              <a:t>08/12/2024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5A867E-66EA-4743-823E-B78FDEABFBE6}" type="slidenum">
              <a:rPr lang="it-IT" smtClean="0"/>
              <a:t>‹N›</a:t>
            </a:fld>
            <a:endParaRPr lang="it-IT"/>
          </a:p>
        </p:txBody>
      </p:sp>
    </p:spTree>
    <p:extLst>
      <p:ext uri="{BB962C8B-B14F-4D97-AF65-F5344CB8AC3E}">
        <p14:creationId xmlns:p14="http://schemas.microsoft.com/office/powerpoint/2010/main" val="3177088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657B6FA-D612-4ABA-9F0A-FBCE25FA7F72}" type="datetimeFigureOut">
              <a:rPr lang="it-IT" smtClean="0"/>
              <a:t>08/12/2024</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95A867E-66EA-4743-823E-B78FDEABFBE6}" type="slidenum">
              <a:rPr lang="it-IT" smtClean="0"/>
              <a:t>‹N›</a:t>
            </a:fld>
            <a:endParaRPr lang="it-IT"/>
          </a:p>
        </p:txBody>
      </p:sp>
    </p:spTree>
    <p:extLst>
      <p:ext uri="{BB962C8B-B14F-4D97-AF65-F5344CB8AC3E}">
        <p14:creationId xmlns:p14="http://schemas.microsoft.com/office/powerpoint/2010/main" val="49850101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BEAB67F-0DDC-4C94-AC10-9FD3660C1197}"/>
              </a:ext>
            </a:extLst>
          </p:cNvPr>
          <p:cNvSpPr/>
          <p:nvPr/>
        </p:nvSpPr>
        <p:spPr>
          <a:xfrm>
            <a:off x="977153" y="295835"/>
            <a:ext cx="10838329" cy="6186309"/>
          </a:xfrm>
          <a:prstGeom prst="rect">
            <a:avLst/>
          </a:prstGeom>
        </p:spPr>
        <p:txBody>
          <a:bodyPr wrap="square">
            <a:spAutoFit/>
          </a:bodyPr>
          <a:lstStyle/>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endParaRPr lang="it-IT" dirty="0">
              <a:solidFill>
                <a:srgbClr val="FF0000"/>
              </a:solidFill>
            </a:endParaRPr>
          </a:p>
          <a:p>
            <a:r>
              <a:rPr lang="it-IT" dirty="0">
                <a:solidFill>
                  <a:srgbClr val="C00000"/>
                </a:solidFill>
              </a:rPr>
              <a:t>L’Orientamento è un ampio e complesso processo educativo, che non può considerarsi mai </a:t>
            </a:r>
          </a:p>
          <a:p>
            <a:endParaRPr lang="it-IT" dirty="0">
              <a:solidFill>
                <a:srgbClr val="C00000"/>
              </a:solidFill>
            </a:endParaRPr>
          </a:p>
          <a:p>
            <a:r>
              <a:rPr lang="it-IT" dirty="0">
                <a:solidFill>
                  <a:srgbClr val="C00000"/>
                </a:solidFill>
              </a:rPr>
              <a:t>«concluso», ma, viceversa, in continua evoluzione, un percorso che tende al raggiungimento </a:t>
            </a:r>
          </a:p>
          <a:p>
            <a:endParaRPr lang="it-IT" dirty="0">
              <a:solidFill>
                <a:srgbClr val="C00000"/>
              </a:solidFill>
            </a:endParaRPr>
          </a:p>
          <a:p>
            <a:r>
              <a:rPr lang="it-IT" dirty="0">
                <a:solidFill>
                  <a:srgbClr val="C00000"/>
                </a:solidFill>
              </a:rPr>
              <a:t>dello sviluppo pieno dell’individuo.  </a:t>
            </a:r>
          </a:p>
        </p:txBody>
      </p:sp>
      <p:pic>
        <p:nvPicPr>
          <p:cNvPr id="3" name="Immagine 2" descr="disponibile quadro - Il faro - Federica E Loris | PitturiAmo® APS">
            <a:extLst>
              <a:ext uri="{FF2B5EF4-FFF2-40B4-BE49-F238E27FC236}">
                <a16:creationId xmlns:a16="http://schemas.microsoft.com/office/drawing/2014/main" id="{BE4E0D8D-EE7B-4335-867E-EB9DBC8FE54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35935" y="268941"/>
            <a:ext cx="6120130" cy="4141693"/>
          </a:xfrm>
          <a:prstGeom prst="rect">
            <a:avLst/>
          </a:prstGeom>
          <a:noFill/>
          <a:ln>
            <a:noFill/>
          </a:ln>
        </p:spPr>
      </p:pic>
    </p:spTree>
    <p:extLst>
      <p:ext uri="{BB962C8B-B14F-4D97-AF65-F5344CB8AC3E}">
        <p14:creationId xmlns:p14="http://schemas.microsoft.com/office/powerpoint/2010/main" val="452666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contenuto 2">
            <a:extLst>
              <a:ext uri="{FF2B5EF4-FFF2-40B4-BE49-F238E27FC236}">
                <a16:creationId xmlns:a16="http://schemas.microsoft.com/office/drawing/2014/main" id="{32F476BD-A866-4162-8DDA-CD8E6D5E0DA2}"/>
              </a:ext>
            </a:extLst>
          </p:cNvPr>
          <p:cNvSpPr>
            <a:spLocks noGrp="1"/>
          </p:cNvSpPr>
          <p:nvPr>
            <p:ph idx="1"/>
          </p:nvPr>
        </p:nvSpPr>
        <p:spPr>
          <a:xfrm>
            <a:off x="838200" y="1825625"/>
            <a:ext cx="10515600" cy="2082987"/>
          </a:xfrm>
        </p:spPr>
        <p:txBody>
          <a:bodyPr>
            <a:normAutofit/>
          </a:bodyPr>
          <a:lstStyle/>
          <a:p>
            <a:pPr lvl="0"/>
            <a:r>
              <a:rPr lang="en-US" i="1" dirty="0" err="1">
                <a:solidFill>
                  <a:srgbClr val="FF0000"/>
                </a:solidFill>
              </a:rPr>
              <a:t>Attività</a:t>
            </a:r>
            <a:r>
              <a:rPr lang="en-US" i="1" dirty="0">
                <a:solidFill>
                  <a:srgbClr val="FF0000"/>
                </a:solidFill>
              </a:rPr>
              <a:t> </a:t>
            </a:r>
            <a:r>
              <a:rPr lang="en-US" i="1" dirty="0" err="1">
                <a:solidFill>
                  <a:srgbClr val="FF0000"/>
                </a:solidFill>
              </a:rPr>
              <a:t>didattica</a:t>
            </a:r>
            <a:r>
              <a:rPr lang="en-US" i="1" dirty="0">
                <a:solidFill>
                  <a:srgbClr val="FF0000"/>
                </a:solidFill>
              </a:rPr>
              <a:t> 4: </a:t>
            </a:r>
            <a:r>
              <a:rPr lang="en-US" i="1" dirty="0" err="1">
                <a:solidFill>
                  <a:srgbClr val="FF0000"/>
                </a:solidFill>
              </a:rPr>
              <a:t>Invento</a:t>
            </a:r>
            <a:r>
              <a:rPr lang="en-US" i="1" dirty="0">
                <a:solidFill>
                  <a:srgbClr val="FF0000"/>
                </a:solidFill>
              </a:rPr>
              <a:t> un finale</a:t>
            </a:r>
            <a:br>
              <a:rPr lang="en-US" dirty="0"/>
            </a:br>
            <a:r>
              <a:rPr lang="it-IT" sz="2200" dirty="0"/>
              <a:t>Con la quarta attività si è cercato di far sperimentare ai bambini l’ideazione individuale di un finale dato l’incipit di una storia. Una volta raccontato ai bambini l’inizio di una storia, ognuno di loro ha inventato un finale e lo ha rappresentato graficamente e per iscritto. </a:t>
            </a:r>
          </a:p>
          <a:p>
            <a:endParaRPr lang="it-IT" dirty="0"/>
          </a:p>
        </p:txBody>
      </p:sp>
      <p:grpSp>
        <p:nvGrpSpPr>
          <p:cNvPr id="12" name="Group 1">
            <a:extLst>
              <a:ext uri="{FF2B5EF4-FFF2-40B4-BE49-F238E27FC236}">
                <a16:creationId xmlns:a16="http://schemas.microsoft.com/office/drawing/2014/main" id="{B1893537-A6F9-439A-BF1B-AC85CEA0C617}"/>
              </a:ext>
            </a:extLst>
          </p:cNvPr>
          <p:cNvGrpSpPr>
            <a:grpSpLocks/>
          </p:cNvGrpSpPr>
          <p:nvPr/>
        </p:nvGrpSpPr>
        <p:grpSpPr bwMode="auto">
          <a:xfrm>
            <a:off x="0" y="457200"/>
            <a:ext cx="1423988" cy="454025"/>
            <a:chOff x="0" y="0"/>
            <a:chExt cx="2242" cy="716"/>
          </a:xfrm>
        </p:grpSpPr>
        <p:sp>
          <p:nvSpPr>
            <p:cNvPr id="13" name="AutoShape 3">
              <a:extLst>
                <a:ext uri="{FF2B5EF4-FFF2-40B4-BE49-F238E27FC236}">
                  <a16:creationId xmlns:a16="http://schemas.microsoft.com/office/drawing/2014/main" id="{44DF86E0-626C-4734-81AD-EBCCF93DC31C}"/>
                </a:ext>
              </a:extLst>
            </p:cNvPr>
            <p:cNvSpPr>
              <a:spLocks/>
            </p:cNvSpPr>
            <p:nvPr/>
          </p:nvSpPr>
          <p:spPr bwMode="auto">
            <a:xfrm>
              <a:off x="0" y="0"/>
              <a:ext cx="2242" cy="716"/>
            </a:xfrm>
            <a:custGeom>
              <a:avLst/>
              <a:gdLst>
                <a:gd name="T0" fmla="*/ 31 w 2242"/>
                <a:gd name="T1" fmla="*/ 8 h 716"/>
                <a:gd name="T2" fmla="*/ 7 w 2242"/>
                <a:gd name="T3" fmla="*/ 99 h 716"/>
                <a:gd name="T4" fmla="*/ 94 w 2242"/>
                <a:gd name="T5" fmla="*/ 235 h 716"/>
                <a:gd name="T6" fmla="*/ 186 w 2242"/>
                <a:gd name="T7" fmla="*/ 348 h 716"/>
                <a:gd name="T8" fmla="*/ 288 w 2242"/>
                <a:gd name="T9" fmla="*/ 446 h 716"/>
                <a:gd name="T10" fmla="*/ 405 w 2242"/>
                <a:gd name="T11" fmla="*/ 533 h 716"/>
                <a:gd name="T12" fmla="*/ 543 w 2242"/>
                <a:gd name="T13" fmla="*/ 619 h 716"/>
                <a:gd name="T14" fmla="*/ 696 w 2242"/>
                <a:gd name="T15" fmla="*/ 675 h 716"/>
                <a:gd name="T16" fmla="*/ 856 w 2242"/>
                <a:gd name="T17" fmla="*/ 716 h 716"/>
                <a:gd name="T18" fmla="*/ 1027 w 2242"/>
                <a:gd name="T19" fmla="*/ 708 h 716"/>
                <a:gd name="T20" fmla="*/ 1184 w 2242"/>
                <a:gd name="T21" fmla="*/ 687 h 716"/>
                <a:gd name="T22" fmla="*/ 1330 w 2242"/>
                <a:gd name="T23" fmla="*/ 652 h 716"/>
                <a:gd name="T24" fmla="*/ 1468 w 2242"/>
                <a:gd name="T25" fmla="*/ 605 h 716"/>
                <a:gd name="T26" fmla="*/ 1603 w 2242"/>
                <a:gd name="T27" fmla="*/ 546 h 716"/>
                <a:gd name="T28" fmla="*/ 1679 w 2242"/>
                <a:gd name="T29" fmla="*/ 508 h 716"/>
                <a:gd name="T30" fmla="*/ 809 w 2242"/>
                <a:gd name="T31" fmla="*/ 492 h 716"/>
                <a:gd name="T32" fmla="*/ 699 w 2242"/>
                <a:gd name="T33" fmla="*/ 457 h 716"/>
                <a:gd name="T34" fmla="*/ 564 w 2242"/>
                <a:gd name="T35" fmla="*/ 391 h 716"/>
                <a:gd name="T36" fmla="*/ 372 w 2242"/>
                <a:gd name="T37" fmla="*/ 285 h 716"/>
                <a:gd name="T38" fmla="*/ 262 w 2242"/>
                <a:gd name="T39" fmla="*/ 206 h 716"/>
                <a:gd name="T40" fmla="*/ 165 w 2242"/>
                <a:gd name="T41" fmla="*/ 101 h 716"/>
                <a:gd name="T42" fmla="*/ 78 w 2242"/>
                <a:gd name="T43" fmla="*/ 0 h 716"/>
                <a:gd name="T44" fmla="*/ 2200 w 2242"/>
                <a:gd name="T45" fmla="*/ 122 h 716"/>
                <a:gd name="T46" fmla="*/ 2122 w 2242"/>
                <a:gd name="T47" fmla="*/ 158 h 716"/>
                <a:gd name="T48" fmla="*/ 2048 w 2242"/>
                <a:gd name="T49" fmla="*/ 196 h 716"/>
                <a:gd name="T50" fmla="*/ 1902 w 2242"/>
                <a:gd name="T51" fmla="*/ 282 h 716"/>
                <a:gd name="T52" fmla="*/ 1762 w 2242"/>
                <a:gd name="T53" fmla="*/ 351 h 716"/>
                <a:gd name="T54" fmla="*/ 1626 w 2242"/>
                <a:gd name="T55" fmla="*/ 405 h 716"/>
                <a:gd name="T56" fmla="*/ 1490 w 2242"/>
                <a:gd name="T57" fmla="*/ 446 h 716"/>
                <a:gd name="T58" fmla="*/ 1351 w 2242"/>
                <a:gd name="T59" fmla="*/ 476 h 716"/>
                <a:gd name="T60" fmla="*/ 1205 w 2242"/>
                <a:gd name="T61" fmla="*/ 495 h 716"/>
                <a:gd name="T62" fmla="*/ 1048 w 2242"/>
                <a:gd name="T63" fmla="*/ 505 h 716"/>
                <a:gd name="T64" fmla="*/ 878 w 2242"/>
                <a:gd name="T65" fmla="*/ 508 h 716"/>
                <a:gd name="T66" fmla="*/ 1736 w 2242"/>
                <a:gd name="T67" fmla="*/ 477 h 716"/>
                <a:gd name="T68" fmla="*/ 1873 w 2242"/>
                <a:gd name="T69" fmla="*/ 398 h 716"/>
                <a:gd name="T70" fmla="*/ 2158 w 2242"/>
                <a:gd name="T71" fmla="*/ 223 h 716"/>
                <a:gd name="T72" fmla="*/ 2230 w 2242"/>
                <a:gd name="T73" fmla="*/ 182 h 716"/>
                <a:gd name="T74" fmla="*/ 2242 w 2242"/>
                <a:gd name="T75" fmla="*/ 134 h 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42" h="716">
                  <a:moveTo>
                    <a:pt x="78" y="0"/>
                  </a:moveTo>
                  <a:lnTo>
                    <a:pt x="31" y="8"/>
                  </a:lnTo>
                  <a:lnTo>
                    <a:pt x="0" y="45"/>
                  </a:lnTo>
                  <a:lnTo>
                    <a:pt x="7" y="99"/>
                  </a:lnTo>
                  <a:lnTo>
                    <a:pt x="50" y="170"/>
                  </a:lnTo>
                  <a:lnTo>
                    <a:pt x="94" y="235"/>
                  </a:lnTo>
                  <a:lnTo>
                    <a:pt x="139" y="294"/>
                  </a:lnTo>
                  <a:lnTo>
                    <a:pt x="186" y="348"/>
                  </a:lnTo>
                  <a:lnTo>
                    <a:pt x="236" y="399"/>
                  </a:lnTo>
                  <a:lnTo>
                    <a:pt x="288" y="446"/>
                  </a:lnTo>
                  <a:lnTo>
                    <a:pt x="345" y="490"/>
                  </a:lnTo>
                  <a:lnTo>
                    <a:pt x="405" y="533"/>
                  </a:lnTo>
                  <a:lnTo>
                    <a:pt x="471" y="576"/>
                  </a:lnTo>
                  <a:lnTo>
                    <a:pt x="543" y="619"/>
                  </a:lnTo>
                  <a:lnTo>
                    <a:pt x="622" y="650"/>
                  </a:lnTo>
                  <a:lnTo>
                    <a:pt x="696" y="675"/>
                  </a:lnTo>
                  <a:lnTo>
                    <a:pt x="772" y="696"/>
                  </a:lnTo>
                  <a:lnTo>
                    <a:pt x="856" y="716"/>
                  </a:lnTo>
                  <a:lnTo>
                    <a:pt x="944" y="714"/>
                  </a:lnTo>
                  <a:lnTo>
                    <a:pt x="1027" y="708"/>
                  </a:lnTo>
                  <a:lnTo>
                    <a:pt x="1107" y="699"/>
                  </a:lnTo>
                  <a:lnTo>
                    <a:pt x="1184" y="687"/>
                  </a:lnTo>
                  <a:lnTo>
                    <a:pt x="1258" y="671"/>
                  </a:lnTo>
                  <a:lnTo>
                    <a:pt x="1330" y="652"/>
                  </a:lnTo>
                  <a:lnTo>
                    <a:pt x="1400" y="630"/>
                  </a:lnTo>
                  <a:lnTo>
                    <a:pt x="1468" y="605"/>
                  </a:lnTo>
                  <a:lnTo>
                    <a:pt x="1536" y="577"/>
                  </a:lnTo>
                  <a:lnTo>
                    <a:pt x="1603" y="546"/>
                  </a:lnTo>
                  <a:lnTo>
                    <a:pt x="1669" y="513"/>
                  </a:lnTo>
                  <a:lnTo>
                    <a:pt x="1679" y="508"/>
                  </a:lnTo>
                  <a:lnTo>
                    <a:pt x="878" y="508"/>
                  </a:lnTo>
                  <a:lnTo>
                    <a:pt x="809" y="492"/>
                  </a:lnTo>
                  <a:lnTo>
                    <a:pt x="754" y="476"/>
                  </a:lnTo>
                  <a:lnTo>
                    <a:pt x="699" y="457"/>
                  </a:lnTo>
                  <a:lnTo>
                    <a:pt x="635" y="431"/>
                  </a:lnTo>
                  <a:lnTo>
                    <a:pt x="564" y="391"/>
                  </a:lnTo>
                  <a:lnTo>
                    <a:pt x="432" y="320"/>
                  </a:lnTo>
                  <a:lnTo>
                    <a:pt x="372" y="285"/>
                  </a:lnTo>
                  <a:lnTo>
                    <a:pt x="315" y="248"/>
                  </a:lnTo>
                  <a:lnTo>
                    <a:pt x="262" y="206"/>
                  </a:lnTo>
                  <a:lnTo>
                    <a:pt x="212" y="158"/>
                  </a:lnTo>
                  <a:lnTo>
                    <a:pt x="165" y="101"/>
                  </a:lnTo>
                  <a:lnTo>
                    <a:pt x="121" y="33"/>
                  </a:lnTo>
                  <a:lnTo>
                    <a:pt x="78" y="0"/>
                  </a:lnTo>
                  <a:close/>
                  <a:moveTo>
                    <a:pt x="2227" y="120"/>
                  </a:moveTo>
                  <a:lnTo>
                    <a:pt x="2200" y="122"/>
                  </a:lnTo>
                  <a:lnTo>
                    <a:pt x="2158" y="142"/>
                  </a:lnTo>
                  <a:lnTo>
                    <a:pt x="2122" y="158"/>
                  </a:lnTo>
                  <a:lnTo>
                    <a:pt x="2086" y="175"/>
                  </a:lnTo>
                  <a:lnTo>
                    <a:pt x="2048" y="196"/>
                  </a:lnTo>
                  <a:lnTo>
                    <a:pt x="1974" y="241"/>
                  </a:lnTo>
                  <a:lnTo>
                    <a:pt x="1902" y="282"/>
                  </a:lnTo>
                  <a:lnTo>
                    <a:pt x="1831" y="318"/>
                  </a:lnTo>
                  <a:lnTo>
                    <a:pt x="1762" y="351"/>
                  </a:lnTo>
                  <a:lnTo>
                    <a:pt x="1694" y="380"/>
                  </a:lnTo>
                  <a:lnTo>
                    <a:pt x="1626" y="405"/>
                  </a:lnTo>
                  <a:lnTo>
                    <a:pt x="1559" y="428"/>
                  </a:lnTo>
                  <a:lnTo>
                    <a:pt x="1490" y="446"/>
                  </a:lnTo>
                  <a:lnTo>
                    <a:pt x="1421" y="462"/>
                  </a:lnTo>
                  <a:lnTo>
                    <a:pt x="1351" y="476"/>
                  </a:lnTo>
                  <a:lnTo>
                    <a:pt x="1279" y="486"/>
                  </a:lnTo>
                  <a:lnTo>
                    <a:pt x="1205" y="495"/>
                  </a:lnTo>
                  <a:lnTo>
                    <a:pt x="1128" y="501"/>
                  </a:lnTo>
                  <a:lnTo>
                    <a:pt x="1048" y="505"/>
                  </a:lnTo>
                  <a:lnTo>
                    <a:pt x="965" y="507"/>
                  </a:lnTo>
                  <a:lnTo>
                    <a:pt x="878" y="508"/>
                  </a:lnTo>
                  <a:lnTo>
                    <a:pt x="1679" y="508"/>
                  </a:lnTo>
                  <a:lnTo>
                    <a:pt x="1736" y="477"/>
                  </a:lnTo>
                  <a:lnTo>
                    <a:pt x="1804" y="439"/>
                  </a:lnTo>
                  <a:lnTo>
                    <a:pt x="1873" y="398"/>
                  </a:lnTo>
                  <a:lnTo>
                    <a:pt x="1943" y="356"/>
                  </a:lnTo>
                  <a:lnTo>
                    <a:pt x="2158" y="223"/>
                  </a:lnTo>
                  <a:lnTo>
                    <a:pt x="2191" y="203"/>
                  </a:lnTo>
                  <a:lnTo>
                    <a:pt x="2230" y="182"/>
                  </a:lnTo>
                  <a:lnTo>
                    <a:pt x="2242" y="169"/>
                  </a:lnTo>
                  <a:lnTo>
                    <a:pt x="2242" y="134"/>
                  </a:lnTo>
                  <a:lnTo>
                    <a:pt x="2227" y="120"/>
                  </a:lnTo>
                  <a:close/>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t-IT"/>
            </a:p>
          </p:txBody>
        </p:sp>
        <p:pic>
          <p:nvPicPr>
            <p:cNvPr id="14" name="Picture 2">
              <a:extLst>
                <a:ext uri="{FF2B5EF4-FFF2-40B4-BE49-F238E27FC236}">
                  <a16:creationId xmlns:a16="http://schemas.microsoft.com/office/drawing/2014/main" id="{02151A59-A73E-459D-A5A7-77D46584F5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8" y="194"/>
              <a:ext cx="143" cy="14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9736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065452-7323-4526-91D8-24D7D096AF0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7A5C127-9438-4417-8BD8-2358C379B1B0}"/>
              </a:ext>
            </a:extLst>
          </p:cNvPr>
          <p:cNvSpPr>
            <a:spLocks noGrp="1"/>
          </p:cNvSpPr>
          <p:nvPr>
            <p:ph idx="1"/>
          </p:nvPr>
        </p:nvSpPr>
        <p:spPr/>
        <p:txBody>
          <a:bodyPr>
            <a:normAutofit fontScale="85000" lnSpcReduction="20000"/>
          </a:bodyPr>
          <a:lstStyle/>
          <a:p>
            <a:pPr lvl="1"/>
            <a:r>
              <a:rPr lang="it-IT" i="1" dirty="0">
                <a:solidFill>
                  <a:srgbClr val="FF0000"/>
                </a:solidFill>
              </a:rPr>
              <a:t>Attività didattica 5: Fotografie passate e presenti</a:t>
            </a:r>
          </a:p>
          <a:p>
            <a:pPr marL="457200" lvl="1" indent="0">
              <a:buNone/>
            </a:pPr>
            <a:r>
              <a:rPr lang="it-IT" sz="2200" dirty="0"/>
              <a:t>La quinta attività didattica ha come scopo quello di introdurre i bambini alla conoscenza di sé e del proprio passato attraverso l’osservazione di fotografie che rappresentano i bambini appena nati e fotografie recenti che rappresentano i bambini impegnati nelle loro attività preferite. In una prima fase vengono mostrate ai bambini le fotografie di quando erano appena nati e viene chiesto loro di “indovinare” chi sia rappresentato in ogni fotografia, stimolando una conversazione sugli elementi più significativi (tutina, ciuccio, biberon, peluche, culla, etc.); in una seconda fase vengono mostrate le fotografie recenti e i bambini raccontano qualcosa del momento e dell’attività rappresentati. In una terza fase, infine, ogni bambino crea un </a:t>
            </a:r>
            <a:r>
              <a:rPr lang="it-IT" sz="2200" i="1" dirty="0"/>
              <a:t>collage </a:t>
            </a:r>
            <a:r>
              <a:rPr lang="it-IT" sz="2200" dirty="0"/>
              <a:t>delle fotografie passate e presenti e viene condotta una conversazione collettiva riguardante i cambiamenti avvenuti nel corso del tempo.</a:t>
            </a:r>
          </a:p>
          <a:p>
            <a:endParaRPr lang="it-IT" dirty="0"/>
          </a:p>
        </p:txBody>
      </p:sp>
    </p:spTree>
    <p:extLst>
      <p:ext uri="{BB962C8B-B14F-4D97-AF65-F5344CB8AC3E}">
        <p14:creationId xmlns:p14="http://schemas.microsoft.com/office/powerpoint/2010/main" val="3324662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EC49C9-DAA7-47C4-8DB7-D49E3F5F3EC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575A195-DFFA-4A9C-946D-A6FF78C55773}"/>
              </a:ext>
            </a:extLst>
          </p:cNvPr>
          <p:cNvSpPr>
            <a:spLocks noGrp="1"/>
          </p:cNvSpPr>
          <p:nvPr>
            <p:ph idx="1"/>
          </p:nvPr>
        </p:nvSpPr>
        <p:spPr/>
        <p:txBody>
          <a:bodyPr>
            <a:normAutofit lnSpcReduction="10000"/>
          </a:bodyPr>
          <a:lstStyle/>
          <a:p>
            <a:pPr lvl="1"/>
            <a:r>
              <a:rPr lang="en-US" i="1" dirty="0" err="1">
                <a:solidFill>
                  <a:srgbClr val="FF0000"/>
                </a:solidFill>
              </a:rPr>
              <a:t>Attività</a:t>
            </a:r>
            <a:r>
              <a:rPr lang="en-US" i="1" dirty="0">
                <a:solidFill>
                  <a:srgbClr val="FF0000"/>
                </a:solidFill>
              </a:rPr>
              <a:t> </a:t>
            </a:r>
            <a:r>
              <a:rPr lang="en-US" i="1" dirty="0" err="1">
                <a:solidFill>
                  <a:srgbClr val="FF0000"/>
                </a:solidFill>
              </a:rPr>
              <a:t>didattica</a:t>
            </a:r>
            <a:r>
              <a:rPr lang="en-US" i="1" dirty="0">
                <a:solidFill>
                  <a:srgbClr val="FF0000"/>
                </a:solidFill>
              </a:rPr>
              <a:t> 6: </a:t>
            </a:r>
            <a:r>
              <a:rPr lang="en-US" i="1" dirty="0" err="1">
                <a:solidFill>
                  <a:srgbClr val="FF0000"/>
                </a:solidFill>
              </a:rPr>
              <a:t>Preferenze</a:t>
            </a:r>
            <a:endParaRPr lang="it-IT" sz="3200" dirty="0">
              <a:solidFill>
                <a:srgbClr val="FF0000"/>
              </a:solidFill>
            </a:endParaRPr>
          </a:p>
          <a:p>
            <a:pPr marL="0" indent="0">
              <a:buNone/>
            </a:pPr>
            <a:r>
              <a:rPr lang="it-IT" sz="2200" dirty="0"/>
              <a:t>La sesta attività si divide principalmente in due momenti. Nel primo, dopo una conversazione collettiva nel corso della quale i bambini, a turno, raccontano ai compagni qual è il loro giocattolo preferito, perché gli piace, quando e con chi ci giocano, etc., ogni bambino individualmente rappresenta graficamente il gioco precedentemente descritto. Nel secondo momento, dopo una conversazione collettiva analoga a quella precedentemente descritta e inerente, ora, il cibo preferito dai bambini, ogni bambino individualmente crea con la pasta da modellare il cibo preferito e, una volta che la pasta si è solidificata, lo dipinge con i colori a tempera.</a:t>
            </a:r>
          </a:p>
          <a:p>
            <a:endParaRPr lang="it-IT" dirty="0"/>
          </a:p>
        </p:txBody>
      </p:sp>
    </p:spTree>
    <p:extLst>
      <p:ext uri="{BB962C8B-B14F-4D97-AF65-F5344CB8AC3E}">
        <p14:creationId xmlns:p14="http://schemas.microsoft.com/office/powerpoint/2010/main" val="4260594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1CA979-314F-4D11-B1F2-AB7CBBD0F38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BCAE987-A3B9-4DC0-998C-A44846486216}"/>
              </a:ext>
            </a:extLst>
          </p:cNvPr>
          <p:cNvSpPr>
            <a:spLocks noGrp="1"/>
          </p:cNvSpPr>
          <p:nvPr>
            <p:ph idx="1"/>
          </p:nvPr>
        </p:nvSpPr>
        <p:spPr>
          <a:xfrm>
            <a:off x="838200" y="1825625"/>
            <a:ext cx="10515600" cy="2638799"/>
          </a:xfrm>
        </p:spPr>
        <p:txBody>
          <a:bodyPr/>
          <a:lstStyle/>
          <a:p>
            <a:pPr lvl="0"/>
            <a:r>
              <a:rPr lang="en-US" i="1" dirty="0" err="1">
                <a:solidFill>
                  <a:srgbClr val="FF0000"/>
                </a:solidFill>
              </a:rPr>
              <a:t>Attività</a:t>
            </a:r>
            <a:r>
              <a:rPr lang="en-US" i="1" dirty="0">
                <a:solidFill>
                  <a:srgbClr val="FF0000"/>
                </a:solidFill>
              </a:rPr>
              <a:t> </a:t>
            </a:r>
            <a:r>
              <a:rPr lang="en-US" i="1" dirty="0" err="1">
                <a:solidFill>
                  <a:srgbClr val="FF0000"/>
                </a:solidFill>
              </a:rPr>
              <a:t>didattica</a:t>
            </a:r>
            <a:r>
              <a:rPr lang="en-US" i="1" dirty="0">
                <a:solidFill>
                  <a:srgbClr val="FF0000"/>
                </a:solidFill>
              </a:rPr>
              <a:t> 7: </a:t>
            </a:r>
            <a:r>
              <a:rPr lang="en-US" i="1" dirty="0" err="1">
                <a:solidFill>
                  <a:srgbClr val="FF0000"/>
                </a:solidFill>
              </a:rPr>
              <a:t>Paure</a:t>
            </a:r>
            <a:r>
              <a:rPr lang="en-US" i="1" dirty="0">
                <a:solidFill>
                  <a:srgbClr val="FF0000"/>
                </a:solidFill>
              </a:rPr>
              <a:t> e </a:t>
            </a:r>
            <a:r>
              <a:rPr lang="en-US" i="1" dirty="0" err="1">
                <a:solidFill>
                  <a:srgbClr val="FF0000"/>
                </a:solidFill>
              </a:rPr>
              <a:t>desideri</a:t>
            </a:r>
            <a:endParaRPr lang="it-IT" i="1" dirty="0">
              <a:solidFill>
                <a:srgbClr val="FF0000"/>
              </a:solidFill>
            </a:endParaRPr>
          </a:p>
          <a:p>
            <a:pPr marL="0" lvl="0" indent="0">
              <a:buNone/>
            </a:pPr>
            <a:r>
              <a:rPr lang="it-IT" sz="2200" dirty="0"/>
              <a:t>La settima attività prevede un primo momento di riflessione collettiva e dialogo su cosa siano i desideri e le paure, e un secondo momento di conversazione collettiva nel corso della quale, a turno, ogni bambino racconta ai compagni prima di un suo desiderio, poi di una sua paura, motivandone in entrambi i casi la scelta. Infine, ogni bambino rappresenta graficamente un desiderio e una paura.</a:t>
            </a:r>
          </a:p>
        </p:txBody>
      </p:sp>
    </p:spTree>
    <p:extLst>
      <p:ext uri="{BB962C8B-B14F-4D97-AF65-F5344CB8AC3E}">
        <p14:creationId xmlns:p14="http://schemas.microsoft.com/office/powerpoint/2010/main" val="993993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BAF6C6-E1CB-49EF-807E-D9FEEE456BF3}"/>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592EEDBB-F936-4DD5-B23D-C1B8181221BA}"/>
              </a:ext>
            </a:extLst>
          </p:cNvPr>
          <p:cNvSpPr>
            <a:spLocks noGrp="1"/>
          </p:cNvSpPr>
          <p:nvPr>
            <p:ph idx="1"/>
          </p:nvPr>
        </p:nvSpPr>
        <p:spPr>
          <a:xfrm>
            <a:off x="838200" y="1825625"/>
            <a:ext cx="10515600" cy="3140822"/>
          </a:xfrm>
        </p:spPr>
        <p:txBody>
          <a:bodyPr>
            <a:normAutofit lnSpcReduction="10000"/>
          </a:bodyPr>
          <a:lstStyle/>
          <a:p>
            <a:pPr lvl="0"/>
            <a:r>
              <a:rPr lang="it-IT" i="1" dirty="0">
                <a:solidFill>
                  <a:srgbClr val="FF0000"/>
                </a:solidFill>
              </a:rPr>
              <a:t>Attività didattica 8: Cosa farò da grande</a:t>
            </a:r>
            <a:endParaRPr lang="it-IT" dirty="0">
              <a:solidFill>
                <a:srgbClr val="FF0000"/>
              </a:solidFill>
            </a:endParaRPr>
          </a:p>
          <a:p>
            <a:pPr marL="0" indent="0">
              <a:buNone/>
            </a:pPr>
            <a:r>
              <a:rPr lang="it-IT" sz="2200" dirty="0"/>
              <a:t>L’ottava attività ha la finalità di far riflettere i bambini, in ottica progettuale, su quello che vorrebbero fare da grandi. L’attività prevede un primo momento di conversazione e riflessione collettiva su quali sono le cose che si potrebbero fare da grandi, come vorrebbero essere, cosa vorrebbero diventare, etc.; e un secondo momento di gioco in cui viene proposto ai bambini il </a:t>
            </a:r>
            <a:r>
              <a:rPr lang="it-IT" sz="2200" i="1" dirty="0"/>
              <a:t>gioco del mimo</a:t>
            </a:r>
            <a:r>
              <a:rPr lang="it-IT" sz="2200" dirty="0"/>
              <a:t>: ogni bambino deve decidere come mimare ciò che vuole fare da grande e i compagni devono indovinare cosa esso stia rappresentando.</a:t>
            </a:r>
          </a:p>
          <a:p>
            <a:endParaRPr lang="it-IT" dirty="0"/>
          </a:p>
        </p:txBody>
      </p:sp>
    </p:spTree>
    <p:extLst>
      <p:ext uri="{BB962C8B-B14F-4D97-AF65-F5344CB8AC3E}">
        <p14:creationId xmlns:p14="http://schemas.microsoft.com/office/powerpoint/2010/main" val="179569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2F6901-AC91-43DE-8114-02FDD8AB2E8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5387E3A-FF23-4BCA-968E-CE58F262CC81}"/>
              </a:ext>
            </a:extLst>
          </p:cNvPr>
          <p:cNvSpPr>
            <a:spLocks noGrp="1"/>
          </p:cNvSpPr>
          <p:nvPr>
            <p:ph idx="1"/>
          </p:nvPr>
        </p:nvSpPr>
        <p:spPr>
          <a:xfrm>
            <a:off x="838200" y="1825625"/>
            <a:ext cx="10515600" cy="2844987"/>
          </a:xfrm>
        </p:spPr>
        <p:txBody>
          <a:bodyPr>
            <a:normAutofit/>
          </a:bodyPr>
          <a:lstStyle/>
          <a:p>
            <a:pPr lvl="0"/>
            <a:r>
              <a:rPr lang="en-US" i="1" dirty="0" err="1">
                <a:solidFill>
                  <a:srgbClr val="FF0000"/>
                </a:solidFill>
              </a:rPr>
              <a:t>Attività</a:t>
            </a:r>
            <a:r>
              <a:rPr lang="en-US" i="1" dirty="0">
                <a:solidFill>
                  <a:srgbClr val="FF0000"/>
                </a:solidFill>
              </a:rPr>
              <a:t> 9: </a:t>
            </a:r>
            <a:r>
              <a:rPr lang="en-US" i="1" dirty="0" err="1">
                <a:solidFill>
                  <a:srgbClr val="FF0000"/>
                </a:solidFill>
              </a:rPr>
              <a:t>Raccontarsi</a:t>
            </a:r>
            <a:r>
              <a:rPr lang="en-US" i="1" dirty="0">
                <a:solidFill>
                  <a:srgbClr val="FF0000"/>
                </a:solidFill>
              </a:rPr>
              <a:t> a carte</a:t>
            </a:r>
            <a:endParaRPr lang="it-IT" dirty="0">
              <a:solidFill>
                <a:srgbClr val="FF0000"/>
              </a:solidFill>
            </a:endParaRPr>
          </a:p>
          <a:p>
            <a:pPr marL="0" indent="0">
              <a:buNone/>
            </a:pPr>
            <a:r>
              <a:rPr lang="it-IT" sz="2200" dirty="0"/>
              <a:t>La nona attività ha lo scopo di far sperimentare ai bambini il racconto di sé ai compagni attraverso lo stimolo dato da alcune tematiche autobiografiche fondamentali. A tal fine i bambini pescano una “carta autobiografica” dal mazzo (su ogni carta è indicato un argomento specifico, ad es. luoghi, animali, cibi, paure, desideri, giochi, amici, famiglia, futuro, etc.) e, a turno, raccontano ai compagni qualcosa a loro scelta ma inerente a quanto indicato sulla carta.</a:t>
            </a:r>
          </a:p>
          <a:p>
            <a:pPr marL="0" indent="0">
              <a:buNone/>
            </a:pPr>
            <a:endParaRPr lang="it-IT" dirty="0"/>
          </a:p>
        </p:txBody>
      </p:sp>
    </p:spTree>
    <p:extLst>
      <p:ext uri="{BB962C8B-B14F-4D97-AF65-F5344CB8AC3E}">
        <p14:creationId xmlns:p14="http://schemas.microsoft.com/office/powerpoint/2010/main" val="2776216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1F2BBD-5912-48E7-B3CA-385152DE319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F5DD8FE-05BE-4765-A75D-CF8C5C035005}"/>
              </a:ext>
            </a:extLst>
          </p:cNvPr>
          <p:cNvSpPr>
            <a:spLocks noGrp="1"/>
          </p:cNvSpPr>
          <p:nvPr>
            <p:ph idx="1"/>
          </p:nvPr>
        </p:nvSpPr>
        <p:spPr/>
        <p:txBody>
          <a:bodyPr>
            <a:normAutofit fontScale="92500" lnSpcReduction="10000"/>
          </a:bodyPr>
          <a:lstStyle/>
          <a:p>
            <a:pPr lvl="0"/>
            <a:r>
              <a:rPr lang="it-IT" i="1" dirty="0">
                <a:solidFill>
                  <a:srgbClr val="FF0000"/>
                </a:solidFill>
              </a:rPr>
              <a:t>Attività didattica 10: Una margherita per raccontarsi</a:t>
            </a:r>
            <a:endParaRPr lang="it-IT" dirty="0">
              <a:solidFill>
                <a:srgbClr val="FF0000"/>
              </a:solidFill>
            </a:endParaRPr>
          </a:p>
          <a:p>
            <a:pPr marL="0" indent="0">
              <a:buNone/>
            </a:pPr>
            <a:r>
              <a:rPr lang="it-IT" dirty="0"/>
              <a:t>La decima e ultima attività ha lo scopo, analogamente alla precedente, di stimolare i bambini al racconto di sé e alla conoscenza reciproca attraverso il dialogo su argomenti autobiografici fondamentali. L’attività si compone delle seguenti fasi: inizialmente i bambini vengono divisi in gruppi, a ogni gruppo viene assegnato un tema autobiografico fra cibo, luoghi, famiglia, animali e giocattoli; successivamente a ogni gruppo vengono consegnate riviste e giornali da cui i bambini devono ritagliare immagini che rappresentino il tema assegnato; tali immagini vanno poi incollate, formando un </a:t>
            </a:r>
            <a:r>
              <a:rPr lang="it-IT" i="1" dirty="0"/>
              <a:t>collage</a:t>
            </a:r>
            <a:r>
              <a:rPr lang="it-IT" dirty="0"/>
              <a:t>, su un petalo ritagliato da un grande cartoncino colorato (un colore diverso per ciascun petalo). Una volta ultimati, i petali sono uniti a formare una grande margherita. La fase finale dell’attività prevede un gioco in cui i bambini, seduti in cerchio, a turno fanno ruotare la margherita e raccontano ai compagni qualcosa relativamente al tema rappresentato nel petalo che si ferma di fronte a loro.</a:t>
            </a:r>
          </a:p>
          <a:p>
            <a:endParaRPr lang="it-IT" dirty="0"/>
          </a:p>
        </p:txBody>
      </p:sp>
    </p:spTree>
    <p:extLst>
      <p:ext uri="{BB962C8B-B14F-4D97-AF65-F5344CB8AC3E}">
        <p14:creationId xmlns:p14="http://schemas.microsoft.com/office/powerpoint/2010/main" val="4025339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a 7">
            <a:extLst>
              <a:ext uri="{FF2B5EF4-FFF2-40B4-BE49-F238E27FC236}">
                <a16:creationId xmlns:a16="http://schemas.microsoft.com/office/drawing/2014/main" id="{E1208E64-4A73-4CD8-886E-E41D6DB31094}"/>
              </a:ext>
            </a:extLst>
          </p:cNvPr>
          <p:cNvGraphicFramePr>
            <a:graphicFrameLocks noGrp="1"/>
          </p:cNvGraphicFramePr>
          <p:nvPr>
            <p:extLst>
              <p:ext uri="{D42A27DB-BD31-4B8C-83A1-F6EECF244321}">
                <p14:modId xmlns:p14="http://schemas.microsoft.com/office/powerpoint/2010/main" val="470003928"/>
              </p:ext>
            </p:extLst>
          </p:nvPr>
        </p:nvGraphicFramePr>
        <p:xfrm>
          <a:off x="430306" y="1022867"/>
          <a:ext cx="11331388" cy="6270865"/>
        </p:xfrm>
        <a:graphic>
          <a:graphicData uri="http://schemas.openxmlformats.org/drawingml/2006/table">
            <a:tbl>
              <a:tblPr firstRow="1" firstCol="1" lastRow="1" lastCol="1" bandRow="1" bandCol="1"/>
              <a:tblGrid>
                <a:gridCol w="778578">
                  <a:extLst>
                    <a:ext uri="{9D8B030D-6E8A-4147-A177-3AD203B41FA5}">
                      <a16:colId xmlns:a16="http://schemas.microsoft.com/office/drawing/2014/main" val="677655460"/>
                    </a:ext>
                  </a:extLst>
                </a:gridCol>
                <a:gridCol w="10552810">
                  <a:extLst>
                    <a:ext uri="{9D8B030D-6E8A-4147-A177-3AD203B41FA5}">
                      <a16:colId xmlns:a16="http://schemas.microsoft.com/office/drawing/2014/main" val="1696589638"/>
                    </a:ext>
                  </a:extLst>
                </a:gridCol>
              </a:tblGrid>
              <a:tr h="0">
                <a:tc>
                  <a:txBody>
                    <a:bodyPr/>
                    <a:lstStyle/>
                    <a:p>
                      <a:pPr>
                        <a:spcBef>
                          <a:spcPts val="10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Indipendenza</a:t>
                      </a:r>
                      <a:r>
                        <a:rPr lang="it-IT" sz="1200" b="1"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rispetto</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dei</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bisogni</a:t>
                      </a:r>
                      <a:r>
                        <a:rPr lang="it-IT" sz="12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individuali</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scelta</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delle</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attività</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6394074"/>
                  </a:ext>
                </a:extLst>
              </a:tr>
              <a:tr h="323349">
                <a:tc>
                  <a:txBody>
                    <a:bodyPr/>
                    <a:lstStyle/>
                    <a:p>
                      <a:pPr marR="34925" algn="r">
                        <a:spcBef>
                          <a:spcPts val="165"/>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piacciono</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nuove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esperienze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affronta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nuovi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compiti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familiarità.</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Cercherà</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risolvere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propri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problemi</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prima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 consultare un insegnante.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2896201"/>
                  </a:ext>
                </a:extLst>
              </a:tr>
              <a:tr h="34844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Generalmente</a:t>
                      </a:r>
                      <a:r>
                        <a:rPr lang="it-IT" sz="120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autosufficiente</a:t>
                      </a:r>
                      <a:r>
                        <a:rPr lang="it-IT" sz="1200" spc="1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quando</a:t>
                      </a:r>
                      <a:r>
                        <a:rPr lang="it-IT" sz="120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incontra</a:t>
                      </a:r>
                      <a:r>
                        <a:rPr lang="it-IT" sz="120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necessità</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abituali,</a:t>
                      </a:r>
                      <a:r>
                        <a:rPr lang="it-IT" sz="1200" spc="1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senza</a:t>
                      </a:r>
                      <a:r>
                        <a:rPr lang="it-IT" sz="1200" spc="1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fiducia</a:t>
                      </a:r>
                      <a:r>
                        <a:rPr lang="it-IT" sz="120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nelle</a:t>
                      </a:r>
                      <a:r>
                        <a:rPr lang="it-IT" sz="1200" spc="1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sue</a:t>
                      </a:r>
                      <a:r>
                        <a:rPr lang="it-IT" sz="120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abilità;</a:t>
                      </a:r>
                      <a:r>
                        <a:rPr lang="it-IT" sz="1200" spc="1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quando</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affronta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qualcosa di nuovo, necessita dell'aiuto dell'insegnante.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3816904"/>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Indipendente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finché</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presenta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alcun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problema,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altrimenti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precipita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adulto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senza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cercare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risolverlo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2721931"/>
                  </a:ext>
                </a:extLst>
              </a:tr>
              <a:tr h="485024">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Ricerca</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sempre</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nuove</a:t>
                      </a:r>
                      <a:r>
                        <a:rPr lang="it-IT" sz="12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perde</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velocemente</a:t>
                      </a:r>
                      <a:r>
                        <a:rPr lang="it-IT" sz="12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l'interesse.</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indipendente</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nell'affrontare</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le</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bisogno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 essere rassicurato dalla presenza fisica dell'insegnante.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7153560"/>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È</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indipendente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nell’affrontare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bisogno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essere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rassicurato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dalla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presenza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fisica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dell’insegnante.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2042714"/>
                  </a:ext>
                </a:extLst>
              </a:tr>
              <a:tr h="17422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avventura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tende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fissarsi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poche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ben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sperimentate.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825397"/>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bisogno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della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continua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approvazione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dell'insegnante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proseguire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un'attività</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spesso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chiede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aiuto.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56292"/>
                  </a:ext>
                </a:extLst>
              </a:tr>
              <a:tr h="17422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Necessita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costantemente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venga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detto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cosa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venga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aiutato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farlo.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746903"/>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appoggia"</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è</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quasi</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totalmente</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dipendente</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dall'aiuto</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dell'adulto.</a:t>
                      </a:r>
                      <a:r>
                        <a:rPr lang="it-IT"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en-US"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cerca</a:t>
                      </a:r>
                      <a:r>
                        <a:rPr lang="en-US"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en-US"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ottenere</a:t>
                      </a:r>
                      <a:r>
                        <a:rPr lang="en-US"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il</a:t>
                      </a:r>
                      <a:r>
                        <a:rPr lang="en-US"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rispetto</a:t>
                      </a:r>
                      <a:r>
                        <a:rPr lang="en-US" sz="12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dei</a:t>
                      </a:r>
                      <a:r>
                        <a:rPr lang="en-US"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propri</a:t>
                      </a:r>
                      <a:r>
                        <a:rPr lang="en-US"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bisogni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6872533"/>
                  </a:ext>
                </a:extLst>
              </a:tr>
              <a:tr h="174220">
                <a:tc>
                  <a:txBody>
                    <a:bodyPr/>
                    <a:lstStyle/>
                    <a:p>
                      <a:pPr>
                        <a:spcBef>
                          <a:spcPts val="10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en-US" sz="1200" b="1" dirty="0" err="1">
                          <a:effectLst/>
                          <a:latin typeface="Times New Roman" panose="02020603050405020304" pitchFamily="18" charset="0"/>
                          <a:ea typeface="Times New Roman" panose="02020603050405020304" pitchFamily="18" charset="0"/>
                          <a:cs typeface="Times New Roman" panose="02020603050405020304" pitchFamily="18" charset="0"/>
                        </a:rPr>
                        <a:t>Abilità</a:t>
                      </a:r>
                      <a:r>
                        <a:rPr lang="en-US" sz="12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en-US"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conversazione</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05824"/>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13843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Spesso</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inizia</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può</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portare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avanti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estese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conversazioni.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Mantiene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propria</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opinione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può</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spiegarne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significato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quando c'è un'incomprensione o un malinteso.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077400"/>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13843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capace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portare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avanti</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conversazione</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diretta.</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attiene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proprio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argomento,</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commenta</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sviluppa</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ciò</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dice il suo interlocutore.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2239840"/>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Risponde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appropriatamente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conversazione,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spiega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adeguatamente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cosa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dice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interlocutore.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8141549"/>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13843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Può</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portare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avanti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breve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conversazione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tende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andare</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fuori</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argomento</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rispondere</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err="1">
                          <a:effectLst/>
                          <a:latin typeface="Times New Roman" panose="02020603050405020304" pitchFamily="18" charset="0"/>
                          <a:ea typeface="Times New Roman" panose="02020603050405020304" pitchFamily="18" charset="0"/>
                          <a:cs typeface="Times New Roman" panose="02020603050405020304" pitchFamily="18" charset="0"/>
                        </a:rPr>
                        <a:t>inappropriatamente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se la conversazione è prolungata.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8532109"/>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Raramente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inizia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conversazione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adulto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solo,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è</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felice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parlare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 bambini.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7877980"/>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Tende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spiegare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cosa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detto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nella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conversazione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piuttosto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ascoltare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cosa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dicono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5918289"/>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Spesso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richiama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l'attenzione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argomenti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interesse,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continua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discussione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essi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malvolentieri.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3829518"/>
                  </a:ext>
                </a:extLst>
              </a:tr>
              <a:tr h="485024">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Loquace,</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suoi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interventi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all’interno</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conversazione,</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corrispondono</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adeguatamente</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agli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interventi</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dell’altro;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così risponde </a:t>
                      </a:r>
                      <a:r>
                        <a:rPr lang="it-IT" sz="1200" dirty="0" err="1">
                          <a:effectLst/>
                          <a:latin typeface="Times New Roman" panose="02020603050405020304" pitchFamily="18" charset="0"/>
                          <a:ea typeface="Times New Roman" panose="02020603050405020304" pitchFamily="18" charset="0"/>
                          <a:cs typeface="Times New Roman" panose="02020603050405020304" pitchFamily="18" charset="0"/>
                        </a:rPr>
                        <a:t>inappropriatamente</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 e passa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 un argomento all'altro.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8212520"/>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parla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molto.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 domanda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diretta,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risponde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solo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parole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singole 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frasi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molto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corte.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0862288"/>
                  </a:ext>
                </a:extLst>
              </a:tr>
            </a:tbl>
          </a:graphicData>
        </a:graphic>
      </p:graphicFrame>
      <p:sp>
        <p:nvSpPr>
          <p:cNvPr id="9" name="CasellaDiTesto 8">
            <a:extLst>
              <a:ext uri="{FF2B5EF4-FFF2-40B4-BE49-F238E27FC236}">
                <a16:creationId xmlns:a16="http://schemas.microsoft.com/office/drawing/2014/main" id="{B6BF36A5-02E9-40C2-8526-FE2D084A304B}"/>
              </a:ext>
            </a:extLst>
          </p:cNvPr>
          <p:cNvSpPr txBox="1"/>
          <p:nvPr/>
        </p:nvSpPr>
        <p:spPr>
          <a:xfrm>
            <a:off x="430306" y="110227"/>
            <a:ext cx="11331388" cy="400110"/>
          </a:xfrm>
          <a:prstGeom prst="rect">
            <a:avLst/>
          </a:prstGeom>
          <a:noFill/>
        </p:spPr>
        <p:txBody>
          <a:bodyPr wrap="square" rtlCol="0">
            <a:spAutoFit/>
          </a:bodyPr>
          <a:lstStyle/>
          <a:p>
            <a:pPr algn="ctr"/>
            <a:r>
              <a:rPr lang="it-IT" sz="2000" dirty="0">
                <a:solidFill>
                  <a:srgbClr val="FF0000"/>
                </a:solidFill>
                <a:latin typeface="Times New Roman" panose="02020603050405020304" pitchFamily="18" charset="0"/>
                <a:cs typeface="Times New Roman" panose="02020603050405020304" pitchFamily="18" charset="0"/>
              </a:rPr>
              <a:t>Tabella di rilevazione dei dati</a:t>
            </a:r>
          </a:p>
        </p:txBody>
      </p:sp>
    </p:spTree>
    <p:extLst>
      <p:ext uri="{BB962C8B-B14F-4D97-AF65-F5344CB8AC3E}">
        <p14:creationId xmlns:p14="http://schemas.microsoft.com/office/powerpoint/2010/main" val="1638718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14378E8D-8CBB-4F7C-B2AB-CA90987C1DED}"/>
              </a:ext>
            </a:extLst>
          </p:cNvPr>
          <p:cNvGraphicFramePr>
            <a:graphicFrameLocks noGrp="1"/>
          </p:cNvGraphicFramePr>
          <p:nvPr>
            <p:extLst>
              <p:ext uri="{D42A27DB-BD31-4B8C-83A1-F6EECF244321}">
                <p14:modId xmlns:p14="http://schemas.microsoft.com/office/powerpoint/2010/main" val="439710898"/>
              </p:ext>
            </p:extLst>
          </p:nvPr>
        </p:nvGraphicFramePr>
        <p:xfrm>
          <a:off x="430306" y="219908"/>
          <a:ext cx="11331388" cy="3318312"/>
        </p:xfrm>
        <a:graphic>
          <a:graphicData uri="http://schemas.openxmlformats.org/drawingml/2006/table">
            <a:tbl>
              <a:tblPr firstRow="1" firstCol="1" lastRow="1" lastCol="1" bandRow="1" bandCol="1"/>
              <a:tblGrid>
                <a:gridCol w="778578">
                  <a:extLst>
                    <a:ext uri="{9D8B030D-6E8A-4147-A177-3AD203B41FA5}">
                      <a16:colId xmlns:a16="http://schemas.microsoft.com/office/drawing/2014/main" val="2450800945"/>
                    </a:ext>
                  </a:extLst>
                </a:gridCol>
                <a:gridCol w="10552810">
                  <a:extLst>
                    <a:ext uri="{9D8B030D-6E8A-4147-A177-3AD203B41FA5}">
                      <a16:colId xmlns:a16="http://schemas.microsoft.com/office/drawing/2014/main" val="3872440398"/>
                    </a:ext>
                  </a:extLst>
                </a:gridCol>
              </a:tblGrid>
              <a:tr h="152926">
                <a:tc>
                  <a:txBody>
                    <a:bodyPr/>
                    <a:lstStyle/>
                    <a:p>
                      <a:pPr>
                        <a:spcBef>
                          <a:spcPts val="100"/>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Rapporti</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gioco</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bambini</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662526"/>
                  </a:ext>
                </a:extLst>
              </a:tr>
              <a:tr h="174220">
                <a:tc>
                  <a:txBody>
                    <a:bodyPr/>
                    <a:lstStyle/>
                    <a:p>
                      <a:pPr marR="34925" algn="r">
                        <a:spcBef>
                          <a:spcPts val="165"/>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Lavora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singolo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obiettivo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considerando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loro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desideri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ruoli.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9222174"/>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Accetta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avere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ruolo in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recita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 assume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parte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 responsabilità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ogni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288932"/>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Gioca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piace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organizzare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dirigere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ripartizione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materiali.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0360356"/>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13843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Collabora</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compiti</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creativi</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costruttivi</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quando</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questi</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comportano</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"simulazione"</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rotazione a turno.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7715200"/>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13843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interessato</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occasionalmente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coinvolgere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nel</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gioco</a:t>
                      </a:r>
                      <a:r>
                        <a:rPr lang="it-IT" sz="12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immaginativo,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normalmente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è</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solo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uno</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spettatore.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2526806"/>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Interagisce</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gioca</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solo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due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specifici.</a:t>
                      </a:r>
                      <a:r>
                        <a:rPr lang="it-IT" sz="120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Trova</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difficile</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instaurare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relazioni</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Gioca</a:t>
                      </a:r>
                      <a:r>
                        <a:rPr lang="en-US"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vicino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loro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piuttosto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che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loro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7110297"/>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Trova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difficile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instaurare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relazioni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Gioca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vicino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loro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piuttosto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loro.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9371713"/>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può</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vuole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condividere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materiali.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Qualche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volta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distrugge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gioco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3023311"/>
                  </a:ext>
                </a:extLst>
              </a:tr>
              <a:tr h="17422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isola.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gioca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interagisce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altri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bambini, se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raramente.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3031015"/>
                  </a:ext>
                </a:extLst>
              </a:tr>
              <a:tr h="174220">
                <a:tc>
                  <a:txBody>
                    <a:bodyPr/>
                    <a:lstStyle/>
                    <a:p>
                      <a:pPr>
                        <a:spcBef>
                          <a:spcPts val="100"/>
                        </a:spcBef>
                        <a:spcAft>
                          <a:spcPts val="0"/>
                        </a:spcAft>
                      </a:pPr>
                      <a:r>
                        <a:rPr lang="it-I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Rapporto</a:t>
                      </a:r>
                      <a:r>
                        <a:rPr lang="it-IT" sz="12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educativo</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della</a:t>
                      </a:r>
                      <a:r>
                        <a:rPr lang="it-IT" sz="12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scuola</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dell’infanzia</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0284671"/>
                  </a:ext>
                </a:extLst>
              </a:tr>
              <a:tr h="323349">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Usa</a:t>
                      </a:r>
                      <a:r>
                        <a:rPr lang="it-IT" sz="120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l'adulto</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consultarsi,</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avvicina</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ottenere</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informazione</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guida,</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riferire</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notizie,</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storie</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7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cercare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approvazione per il lavoro svolto.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8378170"/>
                  </a:ext>
                </a:extLst>
              </a:tr>
            </a:tbl>
          </a:graphicData>
        </a:graphic>
      </p:graphicFrame>
      <p:graphicFrame>
        <p:nvGraphicFramePr>
          <p:cNvPr id="5" name="Tabella 4">
            <a:extLst>
              <a:ext uri="{FF2B5EF4-FFF2-40B4-BE49-F238E27FC236}">
                <a16:creationId xmlns:a16="http://schemas.microsoft.com/office/drawing/2014/main" id="{4EA04127-38EC-4604-98D1-58F22BE6C480}"/>
              </a:ext>
            </a:extLst>
          </p:cNvPr>
          <p:cNvGraphicFramePr>
            <a:graphicFrameLocks noGrp="1"/>
          </p:cNvGraphicFramePr>
          <p:nvPr>
            <p:extLst>
              <p:ext uri="{D42A27DB-BD31-4B8C-83A1-F6EECF244321}">
                <p14:modId xmlns:p14="http://schemas.microsoft.com/office/powerpoint/2010/main" val="2964271037"/>
              </p:ext>
            </p:extLst>
          </p:nvPr>
        </p:nvGraphicFramePr>
        <p:xfrm>
          <a:off x="430306" y="3538220"/>
          <a:ext cx="11331388" cy="3291840"/>
        </p:xfrm>
        <a:graphic>
          <a:graphicData uri="http://schemas.openxmlformats.org/drawingml/2006/table">
            <a:tbl>
              <a:tblPr firstRow="1" firstCol="1" lastRow="1" lastCol="1" bandRow="1" bandCol="1"/>
              <a:tblGrid>
                <a:gridCol w="778576">
                  <a:extLst>
                    <a:ext uri="{9D8B030D-6E8A-4147-A177-3AD203B41FA5}">
                      <a16:colId xmlns:a16="http://schemas.microsoft.com/office/drawing/2014/main" val="2053652709"/>
                    </a:ext>
                  </a:extLst>
                </a:gridCol>
                <a:gridCol w="10552812">
                  <a:extLst>
                    <a:ext uri="{9D8B030D-6E8A-4147-A177-3AD203B41FA5}">
                      <a16:colId xmlns:a16="http://schemas.microsoft.com/office/drawing/2014/main" val="3297017028"/>
                    </a:ext>
                  </a:extLst>
                </a:gridCol>
              </a:tblGrid>
              <a:tr h="0">
                <a:tc>
                  <a:txBody>
                    <a:bodyPr/>
                    <a:lstStyle/>
                    <a:p>
                      <a:pPr marR="34925" algn="r">
                        <a:spcBef>
                          <a:spcPts val="165"/>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Risponde</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positivamente</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alle</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istruzioni,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consigli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regole</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date</a:t>
                      </a:r>
                      <a:r>
                        <a:rPr lang="it-IT" sz="12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dal</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educativo,</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tende</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aspettare</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avvicinarsi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 esso.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788440"/>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bambino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dipendente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usa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educativo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soprattutto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come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aiuto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risolvere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propri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problemi.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7987556"/>
                  </a:ext>
                </a:extLst>
              </a:tr>
              <a:tr h="0">
                <a:tc>
                  <a:txBody>
                    <a:bodyPr/>
                    <a:lstStyle/>
                    <a:p>
                      <a:pPr marR="34925" algn="r">
                        <a:spcBef>
                          <a:spcPts val="165"/>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reticente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consultare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educativo,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normalmente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quando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è</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necessario.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8088162"/>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molta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fiducia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educativo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quando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riceve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lode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incoraggiamenti.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8330842"/>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Usa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educativo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soprattutto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conversare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normalmente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avvicina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esso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chiedere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aiuto.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5391574"/>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costantemente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"aggrappato"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membro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educativo.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0784195"/>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Evita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più</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possibile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contatto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educativo.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4553584"/>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Timido.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avvicina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nessun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membro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del</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educativo.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4645121"/>
                  </a:ext>
                </a:extLst>
              </a:tr>
              <a:tr h="0">
                <a:tc>
                  <a:txBody>
                    <a:bodyPr/>
                    <a:lstStyle/>
                    <a:p>
                      <a:pPr>
                        <a:spcBef>
                          <a:spcPts val="100"/>
                        </a:spcBef>
                        <a:spcAft>
                          <a:spcPts val="0"/>
                        </a:spcAft>
                      </a:pPr>
                      <a:r>
                        <a:rPr lang="it-IT"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en-US" sz="1200" b="1" dirty="0" err="1">
                          <a:effectLst/>
                          <a:latin typeface="Times New Roman" panose="02020603050405020304" pitchFamily="18" charset="0"/>
                          <a:ea typeface="Times New Roman" panose="02020603050405020304" pitchFamily="18" charset="0"/>
                          <a:cs typeface="Times New Roman" panose="02020603050405020304" pitchFamily="18" charset="0"/>
                        </a:rPr>
                        <a:t>Concentrazione</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1755617"/>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Le</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hanno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obiettivo</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ben</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definito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normalmente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riesce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ad</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ignorare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le</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distrazioni</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raggiungere</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questo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obiettivo.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2057826"/>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piace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completare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iniziata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è</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immune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dalle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distrazioni.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7055118"/>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concentra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tempo,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bisogno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d'incoraggiamento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farla.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0996884"/>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come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"nave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crociera".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Trascorre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brevi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periodi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tempo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provando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differenti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3854796"/>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Preferisce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manipolative: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sabbia,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l'acqua,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"impasti"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simili).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386792"/>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Preferisce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muoversi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nella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classe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realizzare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giochi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movimento;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8115246"/>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13843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Trova</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difficile</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svolgere</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che</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richiedono</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stare</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fermi</a:t>
                      </a:r>
                      <a:r>
                        <a:rPr lang="it-IT" sz="12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posto.</a:t>
                      </a:r>
                      <a:r>
                        <a:rPr lang="it-IT"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US"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facilmente</a:t>
                      </a:r>
                      <a:r>
                        <a:rPr lang="en-US"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distratto</a:t>
                      </a:r>
                      <a:r>
                        <a:rPr lang="en-US"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dall’attività</a:t>
                      </a:r>
                      <a:r>
                        <a:rPr lang="en-US" sz="12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che</a:t>
                      </a:r>
                      <a:r>
                        <a:rPr lang="en-US"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sta</a:t>
                      </a:r>
                      <a:r>
                        <a:rPr lang="en-US"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svolgendo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3411789"/>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Trascorre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lunghi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periodi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più</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lascia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coinvolgere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poco.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167891"/>
                  </a:ext>
                </a:extLst>
              </a:tr>
              <a:tr h="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Passa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all'altra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raramente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ci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sofferma.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745002"/>
                  </a:ext>
                </a:extLst>
              </a:tr>
            </a:tbl>
          </a:graphicData>
        </a:graphic>
      </p:graphicFrame>
    </p:spTree>
    <p:extLst>
      <p:ext uri="{BB962C8B-B14F-4D97-AF65-F5344CB8AC3E}">
        <p14:creationId xmlns:p14="http://schemas.microsoft.com/office/powerpoint/2010/main" val="1206579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ED1CF9F5-36FE-4D65-B522-EEF185F2F2F3}"/>
              </a:ext>
            </a:extLst>
          </p:cNvPr>
          <p:cNvGraphicFramePr>
            <a:graphicFrameLocks noGrp="1"/>
          </p:cNvGraphicFramePr>
          <p:nvPr>
            <p:extLst>
              <p:ext uri="{D42A27DB-BD31-4B8C-83A1-F6EECF244321}">
                <p14:modId xmlns:p14="http://schemas.microsoft.com/office/powerpoint/2010/main" val="330352894"/>
              </p:ext>
            </p:extLst>
          </p:nvPr>
        </p:nvGraphicFramePr>
        <p:xfrm>
          <a:off x="430306" y="238872"/>
          <a:ext cx="11331388" cy="2023110"/>
        </p:xfrm>
        <a:graphic>
          <a:graphicData uri="http://schemas.openxmlformats.org/drawingml/2006/table">
            <a:tbl>
              <a:tblPr firstRow="1" firstCol="1" lastRow="1" lastCol="1" bandRow="1" bandCol="1"/>
              <a:tblGrid>
                <a:gridCol w="778576">
                  <a:extLst>
                    <a:ext uri="{9D8B030D-6E8A-4147-A177-3AD203B41FA5}">
                      <a16:colId xmlns:a16="http://schemas.microsoft.com/office/drawing/2014/main" val="2751979137"/>
                    </a:ext>
                  </a:extLst>
                </a:gridCol>
                <a:gridCol w="10552812">
                  <a:extLst>
                    <a:ext uri="{9D8B030D-6E8A-4147-A177-3AD203B41FA5}">
                      <a16:colId xmlns:a16="http://schemas.microsoft.com/office/drawing/2014/main" val="810493606"/>
                    </a:ext>
                  </a:extLst>
                </a:gridCol>
              </a:tblGrid>
              <a:tr h="130175">
                <a:tc>
                  <a:txBody>
                    <a:bodyPr/>
                    <a:lstStyle/>
                    <a:p>
                      <a:pPr>
                        <a:spcBef>
                          <a:spcPts val="100"/>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Comportamento</a:t>
                      </a:r>
                      <a:r>
                        <a:rPr lang="it-IT" sz="12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diretto</a:t>
                      </a:r>
                      <a:r>
                        <a:rPr lang="it-IT" sz="1200" b="1"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da</a:t>
                      </a:r>
                      <a:r>
                        <a:rPr lang="it-IT" sz="1200" b="1"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b="1" dirty="0">
                          <a:effectLst/>
                          <a:latin typeface="Times New Roman" panose="02020603050405020304" pitchFamily="18" charset="0"/>
                          <a:ea typeface="Times New Roman" panose="02020603050405020304" pitchFamily="18" charset="0"/>
                          <a:cs typeface="Times New Roman" panose="02020603050405020304" pitchFamily="18" charset="0"/>
                        </a:rPr>
                        <a:t>adulti</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3414260"/>
                  </a:ext>
                </a:extLst>
              </a:tr>
              <a:tr h="13081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piace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ogni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tipo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 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vi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partecipa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attivamente.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3323205"/>
                  </a:ext>
                </a:extLst>
              </a:tr>
              <a:tr h="21971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Predilige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attività</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piccoli</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dove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partecipazione</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è</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necessaria,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non</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piacciono</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più</a:t>
                      </a:r>
                      <a:r>
                        <a:rPr lang="it-IT" sz="12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ampi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dove</a:t>
                      </a:r>
                      <a:r>
                        <a:rPr lang="it-IT" sz="120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l'attività</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è più passiva.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9245535"/>
                  </a:ext>
                </a:extLst>
              </a:tr>
              <a:tr h="130175">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Gli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piace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essere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leader</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ogni gruppo.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un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ruolo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attivo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 volte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richiama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l’attenzione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su</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sé.</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500346"/>
                  </a:ext>
                </a:extLst>
              </a:tr>
              <a:tr h="13081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Buono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tranquillo,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sembra</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divertirsi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situazioni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più</a:t>
                      </a:r>
                      <a:r>
                        <a:rPr lang="it-IT"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ampio.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7399033"/>
                  </a:ext>
                </a:extLst>
              </a:tr>
              <a:tr h="218440">
                <a:tc>
                  <a:txBody>
                    <a:bodyPr/>
                    <a:lstStyle/>
                    <a:p>
                      <a:pPr marR="34925" algn="r">
                        <a:spcBef>
                          <a:spcPts val="165"/>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3.0</a:t>
                      </a:r>
                      <a:endParaRPr lang="it-I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Ha</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bisogno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d'incoraggiamento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per</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partecipare</a:t>
                      </a:r>
                      <a:r>
                        <a:rPr lang="it-IT" sz="1200" spc="6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situazioni</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più</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200" dirty="0">
                          <a:effectLst/>
                          <a:latin typeface="Times New Roman" panose="02020603050405020304" pitchFamily="18" charset="0"/>
                          <a:ea typeface="Times New Roman" panose="02020603050405020304" pitchFamily="18" charset="0"/>
                          <a:cs typeface="Times New Roman" panose="02020603050405020304" pitchFamily="18" charset="0"/>
                        </a:rPr>
                        <a:t>esigenti.</a:t>
                      </a:r>
                      <a:r>
                        <a:rPr lang="it-IT"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Richiama</a:t>
                      </a:r>
                      <a:r>
                        <a:rPr lang="en-US" sz="1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l'attenzione</a:t>
                      </a:r>
                      <a:r>
                        <a:rPr lang="en-US"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1200" spc="5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una</a:t>
                      </a:r>
                      <a:r>
                        <a:rPr lang="en-US"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situazione</a:t>
                      </a:r>
                      <a:r>
                        <a:rPr lang="en-US" sz="12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di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gruppo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attivo</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9818512"/>
                  </a:ext>
                </a:extLst>
              </a:tr>
              <a:tr h="130810">
                <a:tc>
                  <a:txBody>
                    <a:bodyPr/>
                    <a:lstStyle/>
                    <a:p>
                      <a:pPr marR="34925" algn="r">
                        <a:spcBef>
                          <a:spcPts val="16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it-I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Tende</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chiudersi</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se stesso</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quando</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si</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trova</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un gruppo</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formato</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da</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più</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di tre</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quattro</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bambini.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104609"/>
                  </a:ext>
                </a:extLst>
              </a:tr>
              <a:tr h="130810">
                <a:tc>
                  <a:txBody>
                    <a:bodyPr/>
                    <a:lstStyle/>
                    <a:p>
                      <a:pPr marR="34925" algn="r">
                        <a:spcBef>
                          <a:spcPts val="16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it-I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Pretende</a:t>
                      </a:r>
                      <a:r>
                        <a:rPr lang="it-IT" sz="14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molta</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attenzione</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individuale</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4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ogni</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situazione</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gruppo.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3994318"/>
                  </a:ext>
                </a:extLst>
              </a:tr>
              <a:tr h="130810">
                <a:tc>
                  <a:txBody>
                    <a:bodyPr/>
                    <a:lstStyle/>
                    <a:p>
                      <a:pPr marR="34925" algn="r">
                        <a:spcBef>
                          <a:spcPts val="16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it-I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Trova</a:t>
                      </a:r>
                      <a:r>
                        <a:rPr lang="it-IT" sz="14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difficile</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stare</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fermo</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o</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tranquillo.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4380572"/>
                  </a:ext>
                </a:extLst>
              </a:tr>
              <a:tr h="130810">
                <a:tc>
                  <a:txBody>
                    <a:bodyPr/>
                    <a:lstStyle/>
                    <a:p>
                      <a:pPr marR="34925" algn="r">
                        <a:spcBef>
                          <a:spcPts val="16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it-IT"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a:spcBef>
                          <a:spcPts val="165"/>
                        </a:spcBef>
                        <a:spcAft>
                          <a:spcPts val="0"/>
                        </a:spcAft>
                      </a:pP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Distruttivo</a:t>
                      </a:r>
                      <a:r>
                        <a:rPr lang="it-IT" sz="14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in</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ogni</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situazione</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di</a:t>
                      </a:r>
                      <a:r>
                        <a:rPr lang="it-IT" sz="14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400" dirty="0">
                          <a:effectLst/>
                          <a:latin typeface="Times New Roman" panose="02020603050405020304" pitchFamily="18" charset="0"/>
                          <a:ea typeface="Times New Roman" panose="02020603050405020304" pitchFamily="18" charset="0"/>
                          <a:cs typeface="Times New Roman" panose="02020603050405020304" pitchFamily="18" charset="0"/>
                        </a:rPr>
                        <a:t>gruppo.</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2709037"/>
                  </a:ext>
                </a:extLst>
              </a:tr>
            </a:tbl>
          </a:graphicData>
        </a:graphic>
      </p:graphicFrame>
    </p:spTree>
    <p:extLst>
      <p:ext uri="{BB962C8B-B14F-4D97-AF65-F5344CB8AC3E}">
        <p14:creationId xmlns:p14="http://schemas.microsoft.com/office/powerpoint/2010/main" val="4170538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74C98B-8179-4251-A45B-E76FEB651531}"/>
              </a:ext>
            </a:extLst>
          </p:cNvPr>
          <p:cNvSpPr>
            <a:spLocks noGrp="1"/>
          </p:cNvSpPr>
          <p:nvPr>
            <p:ph type="ctrTitle"/>
          </p:nvPr>
        </p:nvSpPr>
        <p:spPr>
          <a:xfrm>
            <a:off x="1524000" y="421341"/>
            <a:ext cx="9144000" cy="2026024"/>
          </a:xfrm>
        </p:spPr>
        <p:txBody>
          <a:bodyPr>
            <a:normAutofit/>
          </a:bodyPr>
          <a:lstStyle/>
          <a:p>
            <a:r>
              <a:rPr lang="it-IT" sz="3200" b="1" dirty="0">
                <a:solidFill>
                  <a:srgbClr val="C00000"/>
                </a:solidFill>
              </a:rPr>
              <a:t>Le narrazioni nell’infanzia: come le storie aiutano lo sviluppo del bambino</a:t>
            </a:r>
            <a:br>
              <a:rPr lang="it-IT" b="1" dirty="0"/>
            </a:br>
            <a:endParaRPr lang="it-IT" dirty="0"/>
          </a:p>
        </p:txBody>
      </p:sp>
      <p:sp>
        <p:nvSpPr>
          <p:cNvPr id="3" name="Sottotitolo 2">
            <a:extLst>
              <a:ext uri="{FF2B5EF4-FFF2-40B4-BE49-F238E27FC236}">
                <a16:creationId xmlns:a16="http://schemas.microsoft.com/office/drawing/2014/main" id="{1F4E1827-6FB6-4545-A841-DAEB8B4DC412}"/>
              </a:ext>
            </a:extLst>
          </p:cNvPr>
          <p:cNvSpPr>
            <a:spLocks noGrp="1"/>
          </p:cNvSpPr>
          <p:nvPr>
            <p:ph type="subTitle" idx="1"/>
          </p:nvPr>
        </p:nvSpPr>
        <p:spPr>
          <a:xfrm>
            <a:off x="1524000" y="2447365"/>
            <a:ext cx="9144000" cy="2644587"/>
          </a:xfrm>
        </p:spPr>
        <p:txBody>
          <a:bodyPr>
            <a:normAutofit/>
          </a:bodyPr>
          <a:lstStyle/>
          <a:p>
            <a:r>
              <a:rPr lang="it-IT" dirty="0"/>
              <a:t>L’universo narrativo è al centro della vita di ogni essere umano, in ogni momento, in ogni epoca, in ogni circostanza. Le narrazioni strutturano e riempiono di significato l’intera esistenza umana, con una evidente ricaduta sul piano educativo. A livello evolutivo, il testo narrativo è da sempre oggetto privilegiato di indagine.</a:t>
            </a:r>
          </a:p>
        </p:txBody>
      </p:sp>
    </p:spTree>
    <p:extLst>
      <p:ext uri="{BB962C8B-B14F-4D97-AF65-F5344CB8AC3E}">
        <p14:creationId xmlns:p14="http://schemas.microsoft.com/office/powerpoint/2010/main" val="252203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8CD4B6CB-C789-4EBA-83D2-3B0BFF2FA0BB}"/>
              </a:ext>
            </a:extLst>
          </p:cNvPr>
          <p:cNvGraphicFramePr>
            <a:graphicFrameLocks noGrp="1"/>
          </p:cNvGraphicFramePr>
          <p:nvPr>
            <p:extLst>
              <p:ext uri="{D42A27DB-BD31-4B8C-83A1-F6EECF244321}">
                <p14:modId xmlns:p14="http://schemas.microsoft.com/office/powerpoint/2010/main" val="365990144"/>
              </p:ext>
            </p:extLst>
          </p:nvPr>
        </p:nvGraphicFramePr>
        <p:xfrm>
          <a:off x="251012" y="1021975"/>
          <a:ext cx="11692312" cy="5576049"/>
        </p:xfrm>
        <a:graphic>
          <a:graphicData uri="http://schemas.openxmlformats.org/drawingml/2006/table">
            <a:tbl>
              <a:tblPr firstRow="1" firstCol="1" lastRow="1" lastCol="1" bandRow="1" bandCol="1"/>
              <a:tblGrid>
                <a:gridCol w="1040698">
                  <a:extLst>
                    <a:ext uri="{9D8B030D-6E8A-4147-A177-3AD203B41FA5}">
                      <a16:colId xmlns:a16="http://schemas.microsoft.com/office/drawing/2014/main" val="1766717195"/>
                    </a:ext>
                  </a:extLst>
                </a:gridCol>
                <a:gridCol w="314005">
                  <a:extLst>
                    <a:ext uri="{9D8B030D-6E8A-4147-A177-3AD203B41FA5}">
                      <a16:colId xmlns:a16="http://schemas.microsoft.com/office/drawing/2014/main" val="97361446"/>
                    </a:ext>
                  </a:extLst>
                </a:gridCol>
                <a:gridCol w="322975">
                  <a:extLst>
                    <a:ext uri="{9D8B030D-6E8A-4147-A177-3AD203B41FA5}">
                      <a16:colId xmlns:a16="http://schemas.microsoft.com/office/drawing/2014/main" val="3416606723"/>
                    </a:ext>
                  </a:extLst>
                </a:gridCol>
                <a:gridCol w="418254">
                  <a:extLst>
                    <a:ext uri="{9D8B030D-6E8A-4147-A177-3AD203B41FA5}">
                      <a16:colId xmlns:a16="http://schemas.microsoft.com/office/drawing/2014/main" val="2062639233"/>
                    </a:ext>
                  </a:extLst>
                </a:gridCol>
                <a:gridCol w="196850">
                  <a:extLst>
                    <a:ext uri="{9D8B030D-6E8A-4147-A177-3AD203B41FA5}">
                      <a16:colId xmlns:a16="http://schemas.microsoft.com/office/drawing/2014/main" val="1472292165"/>
                    </a:ext>
                  </a:extLst>
                </a:gridCol>
                <a:gridCol w="257262">
                  <a:extLst>
                    <a:ext uri="{9D8B030D-6E8A-4147-A177-3AD203B41FA5}">
                      <a16:colId xmlns:a16="http://schemas.microsoft.com/office/drawing/2014/main" val="790964072"/>
                    </a:ext>
                  </a:extLst>
                </a:gridCol>
                <a:gridCol w="257262">
                  <a:extLst>
                    <a:ext uri="{9D8B030D-6E8A-4147-A177-3AD203B41FA5}">
                      <a16:colId xmlns:a16="http://schemas.microsoft.com/office/drawing/2014/main" val="2619902528"/>
                    </a:ext>
                  </a:extLst>
                </a:gridCol>
                <a:gridCol w="255371">
                  <a:extLst>
                    <a:ext uri="{9D8B030D-6E8A-4147-A177-3AD203B41FA5}">
                      <a16:colId xmlns:a16="http://schemas.microsoft.com/office/drawing/2014/main" val="1474142889"/>
                    </a:ext>
                  </a:extLst>
                </a:gridCol>
                <a:gridCol w="257262">
                  <a:extLst>
                    <a:ext uri="{9D8B030D-6E8A-4147-A177-3AD203B41FA5}">
                      <a16:colId xmlns:a16="http://schemas.microsoft.com/office/drawing/2014/main" val="732656596"/>
                    </a:ext>
                  </a:extLst>
                </a:gridCol>
                <a:gridCol w="257262">
                  <a:extLst>
                    <a:ext uri="{9D8B030D-6E8A-4147-A177-3AD203B41FA5}">
                      <a16:colId xmlns:a16="http://schemas.microsoft.com/office/drawing/2014/main" val="66148676"/>
                    </a:ext>
                  </a:extLst>
                </a:gridCol>
                <a:gridCol w="255371">
                  <a:extLst>
                    <a:ext uri="{9D8B030D-6E8A-4147-A177-3AD203B41FA5}">
                      <a16:colId xmlns:a16="http://schemas.microsoft.com/office/drawing/2014/main" val="1345685515"/>
                    </a:ext>
                  </a:extLst>
                </a:gridCol>
                <a:gridCol w="257262">
                  <a:extLst>
                    <a:ext uri="{9D8B030D-6E8A-4147-A177-3AD203B41FA5}">
                      <a16:colId xmlns:a16="http://schemas.microsoft.com/office/drawing/2014/main" val="1822965186"/>
                    </a:ext>
                  </a:extLst>
                </a:gridCol>
                <a:gridCol w="257262">
                  <a:extLst>
                    <a:ext uri="{9D8B030D-6E8A-4147-A177-3AD203B41FA5}">
                      <a16:colId xmlns:a16="http://schemas.microsoft.com/office/drawing/2014/main" val="130998685"/>
                    </a:ext>
                  </a:extLst>
                </a:gridCol>
                <a:gridCol w="255371">
                  <a:extLst>
                    <a:ext uri="{9D8B030D-6E8A-4147-A177-3AD203B41FA5}">
                      <a16:colId xmlns:a16="http://schemas.microsoft.com/office/drawing/2014/main" val="1643917737"/>
                    </a:ext>
                  </a:extLst>
                </a:gridCol>
                <a:gridCol w="257262">
                  <a:extLst>
                    <a:ext uri="{9D8B030D-6E8A-4147-A177-3AD203B41FA5}">
                      <a16:colId xmlns:a16="http://schemas.microsoft.com/office/drawing/2014/main" val="140351164"/>
                    </a:ext>
                  </a:extLst>
                </a:gridCol>
                <a:gridCol w="257262">
                  <a:extLst>
                    <a:ext uri="{9D8B030D-6E8A-4147-A177-3AD203B41FA5}">
                      <a16:colId xmlns:a16="http://schemas.microsoft.com/office/drawing/2014/main" val="94028758"/>
                    </a:ext>
                  </a:extLst>
                </a:gridCol>
                <a:gridCol w="255371">
                  <a:extLst>
                    <a:ext uri="{9D8B030D-6E8A-4147-A177-3AD203B41FA5}">
                      <a16:colId xmlns:a16="http://schemas.microsoft.com/office/drawing/2014/main" val="322877823"/>
                    </a:ext>
                  </a:extLst>
                </a:gridCol>
                <a:gridCol w="257262">
                  <a:extLst>
                    <a:ext uri="{9D8B030D-6E8A-4147-A177-3AD203B41FA5}">
                      <a16:colId xmlns:a16="http://schemas.microsoft.com/office/drawing/2014/main" val="2625996616"/>
                    </a:ext>
                  </a:extLst>
                </a:gridCol>
                <a:gridCol w="257262">
                  <a:extLst>
                    <a:ext uri="{9D8B030D-6E8A-4147-A177-3AD203B41FA5}">
                      <a16:colId xmlns:a16="http://schemas.microsoft.com/office/drawing/2014/main" val="2050833231"/>
                    </a:ext>
                  </a:extLst>
                </a:gridCol>
                <a:gridCol w="255371">
                  <a:extLst>
                    <a:ext uri="{9D8B030D-6E8A-4147-A177-3AD203B41FA5}">
                      <a16:colId xmlns:a16="http://schemas.microsoft.com/office/drawing/2014/main" val="1690064049"/>
                    </a:ext>
                  </a:extLst>
                </a:gridCol>
                <a:gridCol w="257262">
                  <a:extLst>
                    <a:ext uri="{9D8B030D-6E8A-4147-A177-3AD203B41FA5}">
                      <a16:colId xmlns:a16="http://schemas.microsoft.com/office/drawing/2014/main" val="536934411"/>
                    </a:ext>
                  </a:extLst>
                </a:gridCol>
                <a:gridCol w="257262">
                  <a:extLst>
                    <a:ext uri="{9D8B030D-6E8A-4147-A177-3AD203B41FA5}">
                      <a16:colId xmlns:a16="http://schemas.microsoft.com/office/drawing/2014/main" val="1883268931"/>
                    </a:ext>
                  </a:extLst>
                </a:gridCol>
                <a:gridCol w="255371">
                  <a:extLst>
                    <a:ext uri="{9D8B030D-6E8A-4147-A177-3AD203B41FA5}">
                      <a16:colId xmlns:a16="http://schemas.microsoft.com/office/drawing/2014/main" val="1284998450"/>
                    </a:ext>
                  </a:extLst>
                </a:gridCol>
                <a:gridCol w="257262">
                  <a:extLst>
                    <a:ext uri="{9D8B030D-6E8A-4147-A177-3AD203B41FA5}">
                      <a16:colId xmlns:a16="http://schemas.microsoft.com/office/drawing/2014/main" val="487837086"/>
                    </a:ext>
                  </a:extLst>
                </a:gridCol>
                <a:gridCol w="257262">
                  <a:extLst>
                    <a:ext uri="{9D8B030D-6E8A-4147-A177-3AD203B41FA5}">
                      <a16:colId xmlns:a16="http://schemas.microsoft.com/office/drawing/2014/main" val="4270473027"/>
                    </a:ext>
                  </a:extLst>
                </a:gridCol>
                <a:gridCol w="255371">
                  <a:extLst>
                    <a:ext uri="{9D8B030D-6E8A-4147-A177-3AD203B41FA5}">
                      <a16:colId xmlns:a16="http://schemas.microsoft.com/office/drawing/2014/main" val="3984207610"/>
                    </a:ext>
                  </a:extLst>
                </a:gridCol>
                <a:gridCol w="257262">
                  <a:extLst>
                    <a:ext uri="{9D8B030D-6E8A-4147-A177-3AD203B41FA5}">
                      <a16:colId xmlns:a16="http://schemas.microsoft.com/office/drawing/2014/main" val="930542512"/>
                    </a:ext>
                  </a:extLst>
                </a:gridCol>
                <a:gridCol w="257262">
                  <a:extLst>
                    <a:ext uri="{9D8B030D-6E8A-4147-A177-3AD203B41FA5}">
                      <a16:colId xmlns:a16="http://schemas.microsoft.com/office/drawing/2014/main" val="3902190498"/>
                    </a:ext>
                  </a:extLst>
                </a:gridCol>
                <a:gridCol w="255371">
                  <a:extLst>
                    <a:ext uri="{9D8B030D-6E8A-4147-A177-3AD203B41FA5}">
                      <a16:colId xmlns:a16="http://schemas.microsoft.com/office/drawing/2014/main" val="1535875198"/>
                    </a:ext>
                  </a:extLst>
                </a:gridCol>
                <a:gridCol w="257262">
                  <a:extLst>
                    <a:ext uri="{9D8B030D-6E8A-4147-A177-3AD203B41FA5}">
                      <a16:colId xmlns:a16="http://schemas.microsoft.com/office/drawing/2014/main" val="2507789276"/>
                    </a:ext>
                  </a:extLst>
                </a:gridCol>
                <a:gridCol w="257262">
                  <a:extLst>
                    <a:ext uri="{9D8B030D-6E8A-4147-A177-3AD203B41FA5}">
                      <a16:colId xmlns:a16="http://schemas.microsoft.com/office/drawing/2014/main" val="2771982134"/>
                    </a:ext>
                  </a:extLst>
                </a:gridCol>
                <a:gridCol w="255371">
                  <a:extLst>
                    <a:ext uri="{9D8B030D-6E8A-4147-A177-3AD203B41FA5}">
                      <a16:colId xmlns:a16="http://schemas.microsoft.com/office/drawing/2014/main" val="3722661380"/>
                    </a:ext>
                  </a:extLst>
                </a:gridCol>
                <a:gridCol w="257262">
                  <a:extLst>
                    <a:ext uri="{9D8B030D-6E8A-4147-A177-3AD203B41FA5}">
                      <a16:colId xmlns:a16="http://schemas.microsoft.com/office/drawing/2014/main" val="954649566"/>
                    </a:ext>
                  </a:extLst>
                </a:gridCol>
                <a:gridCol w="257262">
                  <a:extLst>
                    <a:ext uri="{9D8B030D-6E8A-4147-A177-3AD203B41FA5}">
                      <a16:colId xmlns:a16="http://schemas.microsoft.com/office/drawing/2014/main" val="2261319531"/>
                    </a:ext>
                  </a:extLst>
                </a:gridCol>
                <a:gridCol w="255371">
                  <a:extLst>
                    <a:ext uri="{9D8B030D-6E8A-4147-A177-3AD203B41FA5}">
                      <a16:colId xmlns:a16="http://schemas.microsoft.com/office/drawing/2014/main" val="1471523629"/>
                    </a:ext>
                  </a:extLst>
                </a:gridCol>
                <a:gridCol w="257262">
                  <a:extLst>
                    <a:ext uri="{9D8B030D-6E8A-4147-A177-3AD203B41FA5}">
                      <a16:colId xmlns:a16="http://schemas.microsoft.com/office/drawing/2014/main" val="1482945783"/>
                    </a:ext>
                  </a:extLst>
                </a:gridCol>
                <a:gridCol w="257262">
                  <a:extLst>
                    <a:ext uri="{9D8B030D-6E8A-4147-A177-3AD203B41FA5}">
                      <a16:colId xmlns:a16="http://schemas.microsoft.com/office/drawing/2014/main" val="3224082644"/>
                    </a:ext>
                  </a:extLst>
                </a:gridCol>
                <a:gridCol w="270504">
                  <a:extLst>
                    <a:ext uri="{9D8B030D-6E8A-4147-A177-3AD203B41FA5}">
                      <a16:colId xmlns:a16="http://schemas.microsoft.com/office/drawing/2014/main" val="556221792"/>
                    </a:ext>
                  </a:extLst>
                </a:gridCol>
                <a:gridCol w="272396">
                  <a:extLst>
                    <a:ext uri="{9D8B030D-6E8A-4147-A177-3AD203B41FA5}">
                      <a16:colId xmlns:a16="http://schemas.microsoft.com/office/drawing/2014/main" val="665605348"/>
                    </a:ext>
                  </a:extLst>
                </a:gridCol>
                <a:gridCol w="334819">
                  <a:extLst>
                    <a:ext uri="{9D8B030D-6E8A-4147-A177-3AD203B41FA5}">
                      <a16:colId xmlns:a16="http://schemas.microsoft.com/office/drawing/2014/main" val="3814626343"/>
                    </a:ext>
                  </a:extLst>
                </a:gridCol>
                <a:gridCol w="308337">
                  <a:extLst>
                    <a:ext uri="{9D8B030D-6E8A-4147-A177-3AD203B41FA5}">
                      <a16:colId xmlns:a16="http://schemas.microsoft.com/office/drawing/2014/main" val="1633482304"/>
                    </a:ext>
                  </a:extLst>
                </a:gridCol>
              </a:tblGrid>
              <a:tr h="1156330">
                <a:tc>
                  <a:txBody>
                    <a:bodyPr/>
                    <a:lstStyle/>
                    <a:p>
                      <a:pPr marL="31115" marR="3810" indent="163830">
                        <a:lnSpc>
                          <a:spcPct val="102000"/>
                        </a:lnSpc>
                        <a:spcBef>
                          <a:spcPts val="100"/>
                        </a:spcBef>
                        <a:spcAft>
                          <a:spcPts val="0"/>
                        </a:spcAft>
                      </a:pPr>
                      <a:r>
                        <a:rPr lang="en-US" sz="1600" spc="-5" dirty="0">
                          <a:effectLst/>
                          <a:latin typeface="Times New Roman" panose="02020603050405020304" pitchFamily="18" charset="0"/>
                          <a:ea typeface="Times New Roman" panose="02020603050405020304" pitchFamily="18" charset="0"/>
                          <a:cs typeface="Times New Roman" panose="02020603050405020304" pitchFamily="18" charset="0"/>
                        </a:rPr>
                        <a:t>Bambini</a:t>
                      </a:r>
                      <a:r>
                        <a:rPr lang="en-US" sz="1600" spc="-12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1115" marR="3810" indent="163830">
                        <a:lnSpc>
                          <a:spcPct val="102000"/>
                        </a:lnSpc>
                        <a:spcBef>
                          <a:spcPts val="100"/>
                        </a:spcBef>
                        <a:spcAft>
                          <a:spcPts val="0"/>
                        </a:spcAft>
                      </a:pPr>
                      <a:endParaRPr lang="en-US" sz="1600" spc="-12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1115" marR="3810" indent="163830">
                        <a:lnSpc>
                          <a:spcPct val="102000"/>
                        </a:lnSpc>
                        <a:spcBef>
                          <a:spcPts val="100"/>
                        </a:spcBef>
                        <a:spcAft>
                          <a:spcPts val="0"/>
                        </a:spcAft>
                      </a:pPr>
                      <a:endParaRPr lang="en-US" sz="1600" spc="-12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1115" marR="3810" indent="163830">
                        <a:lnSpc>
                          <a:spcPct val="102000"/>
                        </a:lnSpc>
                        <a:spcBef>
                          <a:spcPts val="100"/>
                        </a:spcBef>
                        <a:spcAft>
                          <a:spcPts val="0"/>
                        </a:spcAft>
                      </a:pPr>
                      <a:r>
                        <a:rPr lang="en-US" sz="1600" dirty="0" err="1">
                          <a:effectLst/>
                          <a:latin typeface="Times New Roman" panose="02020603050405020304" pitchFamily="18" charset="0"/>
                          <a:ea typeface="Times New Roman" panose="02020603050405020304" pitchFamily="18" charset="0"/>
                          <a:cs typeface="Times New Roman" panose="02020603050405020304" pitchFamily="18" charset="0"/>
                        </a:rPr>
                        <a:t>Criteri</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7465">
                        <a:spcBef>
                          <a:spcPts val="31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683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619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556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556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556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492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492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429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6032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6032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5969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5969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5905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5905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5842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58420">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5778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62865">
                        <a:spcBef>
                          <a:spcPts val="3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79375">
                        <a:spcBef>
                          <a:spcPts val="31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1132612039"/>
                  </a:ext>
                </a:extLst>
              </a:tr>
              <a:tr h="694750">
                <a:tc>
                  <a:txBody>
                    <a:bodyPr/>
                    <a:lstStyle/>
                    <a:p>
                      <a:pPr>
                        <a:spcBef>
                          <a:spcPts val="10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 algn="ctr">
                        <a:spcBef>
                          <a:spcPts val="390"/>
                        </a:spcBef>
                        <a:spcAft>
                          <a:spcPts val="0"/>
                        </a:spcAf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Bef>
                          <a:spcPts val="390"/>
                        </a:spcBef>
                        <a:spcAft>
                          <a:spcPts val="0"/>
                        </a:spcAf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050"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65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685"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38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06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955"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43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05"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05"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2225"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540"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52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9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5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810"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55"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495"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67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495"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 algn="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16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05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620" algn="ctr">
                        <a:spcBef>
                          <a:spcPts val="39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5690429"/>
                  </a:ext>
                </a:extLst>
              </a:tr>
              <a:tr h="1011278">
                <a:tc>
                  <a:txBody>
                    <a:bodyPr/>
                    <a:lstStyle/>
                    <a:p>
                      <a:pPr marL="34925">
                        <a:spcBef>
                          <a:spcPts val="1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Autonomia</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10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10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25" algn="ctr">
                        <a:spcBef>
                          <a:spcPts val="10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10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ctr">
                        <a:spcBef>
                          <a:spcPts val="10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955" algn="ctr">
                        <a:spcBef>
                          <a:spcPts val="10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042616"/>
                  </a:ext>
                </a:extLst>
              </a:tr>
              <a:tr h="921290">
                <a:tc>
                  <a:txBody>
                    <a:bodyPr/>
                    <a:lstStyle/>
                    <a:p>
                      <a:pPr marL="16510">
                        <a:spcBef>
                          <a:spcPts val="10"/>
                        </a:spcBef>
                        <a:spcAft>
                          <a:spcPts val="0"/>
                        </a:spcAft>
                      </a:pPr>
                      <a:r>
                        <a:rPr lang="en-US" sz="1600" dirty="0" err="1">
                          <a:effectLst/>
                          <a:latin typeface="Times New Roman" panose="02020603050405020304" pitchFamily="18" charset="0"/>
                          <a:ea typeface="Times New Roman" panose="02020603050405020304" pitchFamily="18" charset="0"/>
                          <a:cs typeface="Times New Roman" panose="02020603050405020304" pitchFamily="18" charset="0"/>
                        </a:rPr>
                        <a:t>Caratteriz-zazione</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2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ctr">
                        <a:spcBef>
                          <a:spcPts val="52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955" algn="ctr">
                        <a:spcBef>
                          <a:spcPts val="52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955" algn="ct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33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33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97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415" algn="ct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87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51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60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60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62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81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0414535"/>
                  </a:ext>
                </a:extLst>
              </a:tr>
              <a:tr h="1021649">
                <a:tc>
                  <a:txBody>
                    <a:bodyPr/>
                    <a:lstStyle/>
                    <a:p>
                      <a:pPr marL="16510">
                        <a:spcBef>
                          <a:spcPts val="10"/>
                        </a:spcBef>
                        <a:spcAft>
                          <a:spcPts val="0"/>
                        </a:spcAft>
                      </a:pPr>
                      <a:r>
                        <a:rPr lang="en-US" sz="1600" dirty="0" err="1">
                          <a:effectLst/>
                          <a:latin typeface="Times New Roman" panose="02020603050405020304" pitchFamily="18" charset="0"/>
                          <a:ea typeface="Times New Roman" panose="02020603050405020304" pitchFamily="18" charset="0"/>
                          <a:cs typeface="Times New Roman" panose="02020603050405020304" pitchFamily="18" charset="0"/>
                        </a:rPr>
                        <a:t>Ricchezza</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ed</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6510">
                        <a:spcBef>
                          <a:spcPts val="10"/>
                        </a:spcBef>
                        <a:spcAft>
                          <a:spcPts val="0"/>
                        </a:spcAft>
                      </a:pPr>
                      <a:r>
                        <a:rPr lang="en-US" sz="1600" dirty="0" err="1">
                          <a:effectLst/>
                          <a:latin typeface="Times New Roman" panose="02020603050405020304" pitchFamily="18" charset="0"/>
                          <a:ea typeface="Times New Roman" panose="02020603050405020304" pitchFamily="18" charset="0"/>
                          <a:cs typeface="Times New Roman" panose="02020603050405020304" pitchFamily="18" charset="0"/>
                        </a:rPr>
                        <a:t>Elaborazio</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6510">
                        <a:spcBef>
                          <a:spcPts val="1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ne</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2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ctr">
                        <a:spcBef>
                          <a:spcPts val="52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955" algn="ctr">
                        <a:spcBef>
                          <a:spcPts val="52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95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33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33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970" algn="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415" algn="ct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algn="ct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87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51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60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60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62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81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3829801"/>
                  </a:ext>
                </a:extLst>
              </a:tr>
              <a:tr h="770752">
                <a:tc>
                  <a:txBody>
                    <a:bodyPr/>
                    <a:lstStyle/>
                    <a:p>
                      <a:pPr>
                        <a:spcBef>
                          <a:spcPts val="55"/>
                        </a:spcBef>
                        <a:spcAft>
                          <a:spcPts val="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 </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p>
                      <a:pPr marL="16510">
                        <a:lnSpc>
                          <a:spcPts val="530"/>
                        </a:lnSpc>
                        <a:spcBef>
                          <a:spcPts val="5"/>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Totale</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83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25"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ctr">
                        <a:spcBef>
                          <a:spcPts val="5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nSpc>
                          <a:spcPts val="515"/>
                        </a:lnSpc>
                        <a:spcBef>
                          <a:spcPts val="10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925">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925">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925">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925">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algn="ctr">
                        <a:spcBef>
                          <a:spcPts val="39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655">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65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65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65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510" algn="ct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02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020">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020">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38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38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38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38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spcBef>
                          <a:spcPts val="39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11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115">
                        <a:spcBef>
                          <a:spcPts val="1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11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115">
                        <a:spcBef>
                          <a:spcPts val="1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1492223"/>
                  </a:ext>
                </a:extLst>
              </a:tr>
            </a:tbl>
          </a:graphicData>
        </a:graphic>
      </p:graphicFrame>
      <p:sp>
        <p:nvSpPr>
          <p:cNvPr id="5" name="CasellaDiTesto 4">
            <a:extLst>
              <a:ext uri="{FF2B5EF4-FFF2-40B4-BE49-F238E27FC236}">
                <a16:creationId xmlns:a16="http://schemas.microsoft.com/office/drawing/2014/main" id="{B4A52CF1-F895-4E36-8328-E3F241C22CD8}"/>
              </a:ext>
            </a:extLst>
          </p:cNvPr>
          <p:cNvSpPr txBox="1"/>
          <p:nvPr/>
        </p:nvSpPr>
        <p:spPr>
          <a:xfrm>
            <a:off x="251012" y="193964"/>
            <a:ext cx="11752724" cy="646331"/>
          </a:xfrm>
          <a:prstGeom prst="rect">
            <a:avLst/>
          </a:prstGeom>
          <a:noFill/>
        </p:spPr>
        <p:txBody>
          <a:bodyPr wrap="square" rtlCol="0">
            <a:spAutoFit/>
          </a:bodyPr>
          <a:lstStyle/>
          <a:p>
            <a:r>
              <a:rPr lang="it-IT" b="1" dirty="0">
                <a:solidFill>
                  <a:srgbClr val="FF0000"/>
                </a:solidFill>
              </a:rPr>
              <a:t>Tabella 2. Punteggi relativi al disegno (i punteggi sono stati sommati e comprendono il disegno Io a scuola e Io e la mia famiglia), con confronto fra ingresso (I) e uscita (U)</a:t>
            </a:r>
            <a:r>
              <a:rPr lang="it-IT" dirty="0">
                <a:solidFill>
                  <a:srgbClr val="FF0000"/>
                </a:solidFill>
              </a:rPr>
              <a:t> </a:t>
            </a:r>
            <a:r>
              <a:rPr lang="it-IT" b="1" dirty="0">
                <a:solidFill>
                  <a:srgbClr val="FF0000"/>
                </a:solidFill>
              </a:rPr>
              <a:t>per ogni singolo bambino nei tre indicatori analizzati).</a:t>
            </a:r>
            <a:endParaRPr lang="it-IT" dirty="0">
              <a:solidFill>
                <a:srgbClr val="FF0000"/>
              </a:solidFill>
            </a:endParaRPr>
          </a:p>
        </p:txBody>
      </p:sp>
    </p:spTree>
    <p:extLst>
      <p:ext uri="{BB962C8B-B14F-4D97-AF65-F5344CB8AC3E}">
        <p14:creationId xmlns:p14="http://schemas.microsoft.com/office/powerpoint/2010/main" val="3280586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8CD94F09-D5AE-493B-A2D8-E79AF97EC57C}"/>
              </a:ext>
            </a:extLst>
          </p:cNvPr>
          <p:cNvGraphicFramePr>
            <a:graphicFrameLocks noGrp="1"/>
          </p:cNvGraphicFramePr>
          <p:nvPr>
            <p:extLst>
              <p:ext uri="{D42A27DB-BD31-4B8C-83A1-F6EECF244321}">
                <p14:modId xmlns:p14="http://schemas.microsoft.com/office/powerpoint/2010/main" val="614330563"/>
              </p:ext>
            </p:extLst>
          </p:nvPr>
        </p:nvGraphicFramePr>
        <p:xfrm>
          <a:off x="430306" y="1272988"/>
          <a:ext cx="11394141" cy="5333999"/>
        </p:xfrm>
        <a:graphic>
          <a:graphicData uri="http://schemas.openxmlformats.org/drawingml/2006/table">
            <a:tbl>
              <a:tblPr firstRow="1" firstCol="1" lastRow="1" lastCol="1" bandRow="1" bandCol="1"/>
              <a:tblGrid>
                <a:gridCol w="1342406">
                  <a:extLst>
                    <a:ext uri="{9D8B030D-6E8A-4147-A177-3AD203B41FA5}">
                      <a16:colId xmlns:a16="http://schemas.microsoft.com/office/drawing/2014/main" val="3046314389"/>
                    </a:ext>
                  </a:extLst>
                </a:gridCol>
                <a:gridCol w="1346249">
                  <a:extLst>
                    <a:ext uri="{9D8B030D-6E8A-4147-A177-3AD203B41FA5}">
                      <a16:colId xmlns:a16="http://schemas.microsoft.com/office/drawing/2014/main" val="13719488"/>
                    </a:ext>
                  </a:extLst>
                </a:gridCol>
                <a:gridCol w="2039538">
                  <a:extLst>
                    <a:ext uri="{9D8B030D-6E8A-4147-A177-3AD203B41FA5}">
                      <a16:colId xmlns:a16="http://schemas.microsoft.com/office/drawing/2014/main" val="1158552102"/>
                    </a:ext>
                  </a:extLst>
                </a:gridCol>
                <a:gridCol w="2039538">
                  <a:extLst>
                    <a:ext uri="{9D8B030D-6E8A-4147-A177-3AD203B41FA5}">
                      <a16:colId xmlns:a16="http://schemas.microsoft.com/office/drawing/2014/main" val="177305364"/>
                    </a:ext>
                  </a:extLst>
                </a:gridCol>
                <a:gridCol w="1976162">
                  <a:extLst>
                    <a:ext uri="{9D8B030D-6E8A-4147-A177-3AD203B41FA5}">
                      <a16:colId xmlns:a16="http://schemas.microsoft.com/office/drawing/2014/main" val="1811886511"/>
                    </a:ext>
                  </a:extLst>
                </a:gridCol>
                <a:gridCol w="1325124">
                  <a:extLst>
                    <a:ext uri="{9D8B030D-6E8A-4147-A177-3AD203B41FA5}">
                      <a16:colId xmlns:a16="http://schemas.microsoft.com/office/drawing/2014/main" val="1091188034"/>
                    </a:ext>
                  </a:extLst>
                </a:gridCol>
                <a:gridCol w="1325124">
                  <a:extLst>
                    <a:ext uri="{9D8B030D-6E8A-4147-A177-3AD203B41FA5}">
                      <a16:colId xmlns:a16="http://schemas.microsoft.com/office/drawing/2014/main" val="2998859521"/>
                    </a:ext>
                  </a:extLst>
                </a:gridCol>
              </a:tblGrid>
              <a:tr h="818087">
                <a:tc rowSpan="3">
                  <a:txBody>
                    <a:bodyPr/>
                    <a:lstStyle/>
                    <a:p>
                      <a:pPr marL="41910">
                        <a:spcBef>
                          <a:spcPts val="425"/>
                        </a:spcBef>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Punteggio</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1398270" marR="1394460" algn="ctr">
                        <a:spcBef>
                          <a:spcPts val="100"/>
                        </a:spcBef>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Famiglia</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401468044"/>
                  </a:ext>
                </a:extLst>
              </a:tr>
              <a:tr h="881823">
                <a:tc vMerge="1">
                  <a:txBody>
                    <a:bodyPr/>
                    <a:lstStyle/>
                    <a:p>
                      <a:endParaRPr lang="it-IT"/>
                    </a:p>
                  </a:txBody>
                  <a:tcPr/>
                </a:tc>
                <a:tc gridSpan="2">
                  <a:txBody>
                    <a:bodyPr/>
                    <a:lstStyle/>
                    <a:p>
                      <a:pPr marL="279400">
                        <a:spcBef>
                          <a:spcPts val="250"/>
                        </a:spcBef>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Autonomia</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401955">
                        <a:spcBef>
                          <a:spcPts val="25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Caratterizzazione</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88290">
                        <a:spcBef>
                          <a:spcPts val="25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Ricchezza</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463449422"/>
                  </a:ext>
                </a:extLst>
              </a:tr>
              <a:tr h="624720">
                <a:tc vMerge="1">
                  <a:txBody>
                    <a:bodyPr/>
                    <a:lstStyle/>
                    <a:p>
                      <a:endParaRPr lang="it-IT"/>
                    </a:p>
                  </a:txBody>
                  <a:tcPr/>
                </a:tc>
                <a:tc>
                  <a:txBody>
                    <a:bodyPr/>
                    <a:lstStyle/>
                    <a:p>
                      <a:pPr marR="201930" algn="r">
                        <a:spcBef>
                          <a:spcPts val="10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0">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22580">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0990">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algn="ctr">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87325" algn="r">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3329360"/>
                  </a:ext>
                </a:extLst>
              </a:tr>
              <a:tr h="621003">
                <a:tc>
                  <a:txBody>
                    <a:bodyPr/>
                    <a:lstStyle/>
                    <a:p>
                      <a:pPr marR="34290" algn="r">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0</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9545" algn="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5895">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0195">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0035">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065" marR="135255" algn="ct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6370" algn="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8488374"/>
                  </a:ext>
                </a:extLst>
              </a:tr>
              <a:tr h="881823">
                <a:tc>
                  <a:txBody>
                    <a:bodyPr/>
                    <a:lstStyle/>
                    <a:p>
                      <a:pPr marR="34290" algn="r">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0" algn="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5895">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3050">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0035">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065" marR="135255" algn="ct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9225" algn="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0972647"/>
                  </a:ext>
                </a:extLst>
              </a:tr>
              <a:tr h="881823">
                <a:tc>
                  <a:txBody>
                    <a:bodyPr/>
                    <a:lstStyle/>
                    <a:p>
                      <a:pPr marR="34290" algn="r">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0" algn="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0">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3050">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2890">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065" marR="135255" algn="ct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9225" algn="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29287"/>
                  </a:ext>
                </a:extLst>
              </a:tr>
              <a:tr h="624720">
                <a:tc>
                  <a:txBody>
                    <a:bodyPr/>
                    <a:lstStyle/>
                    <a:p>
                      <a:pPr marR="34290" algn="r">
                        <a:spcBef>
                          <a:spcPts val="100"/>
                        </a:spcBef>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it-IT"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0" algn="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0">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3050">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2890">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065" marR="135255" algn="ct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9225" algn="r">
                        <a:spcBef>
                          <a:spcPts val="1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5375865"/>
                  </a:ext>
                </a:extLst>
              </a:tr>
            </a:tbl>
          </a:graphicData>
        </a:graphic>
      </p:graphicFrame>
      <p:sp>
        <p:nvSpPr>
          <p:cNvPr id="3" name="CasellaDiTesto 2">
            <a:extLst>
              <a:ext uri="{FF2B5EF4-FFF2-40B4-BE49-F238E27FC236}">
                <a16:creationId xmlns:a16="http://schemas.microsoft.com/office/drawing/2014/main" id="{4BC1A397-D87A-4E5F-8E11-BFE5B4F13F94}"/>
              </a:ext>
            </a:extLst>
          </p:cNvPr>
          <p:cNvSpPr txBox="1"/>
          <p:nvPr/>
        </p:nvSpPr>
        <p:spPr>
          <a:xfrm>
            <a:off x="430306" y="251013"/>
            <a:ext cx="11394141" cy="646331"/>
          </a:xfrm>
          <a:prstGeom prst="rect">
            <a:avLst/>
          </a:prstGeom>
          <a:noFill/>
        </p:spPr>
        <p:txBody>
          <a:bodyPr wrap="square" rtlCol="0">
            <a:spAutoFit/>
          </a:bodyPr>
          <a:lstStyle/>
          <a:p>
            <a:r>
              <a:rPr lang="it-IT" b="1" dirty="0">
                <a:solidFill>
                  <a:srgbClr val="FF0000"/>
                </a:solidFill>
              </a:rPr>
              <a:t>Tabella 3. Percentuali relative al disegno io e la mia famiglia, con confronto fra ingresso (I) e uscita (U) sul totale dei bambini.</a:t>
            </a:r>
            <a:endParaRPr lang="it-IT" dirty="0">
              <a:solidFill>
                <a:srgbClr val="FF0000"/>
              </a:solidFill>
            </a:endParaRPr>
          </a:p>
        </p:txBody>
      </p:sp>
    </p:spTree>
    <p:extLst>
      <p:ext uri="{BB962C8B-B14F-4D97-AF65-F5344CB8AC3E}">
        <p14:creationId xmlns:p14="http://schemas.microsoft.com/office/powerpoint/2010/main" val="591094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A14CE8A2-83CA-4058-A15E-BF63E49E74C5}"/>
              </a:ext>
            </a:extLst>
          </p:cNvPr>
          <p:cNvGraphicFramePr>
            <a:graphicFrameLocks noGrp="1"/>
          </p:cNvGraphicFramePr>
          <p:nvPr>
            <p:extLst>
              <p:ext uri="{D42A27DB-BD31-4B8C-83A1-F6EECF244321}">
                <p14:modId xmlns:p14="http://schemas.microsoft.com/office/powerpoint/2010/main" val="3574872730"/>
              </p:ext>
            </p:extLst>
          </p:nvPr>
        </p:nvGraphicFramePr>
        <p:xfrm>
          <a:off x="337614" y="1165412"/>
          <a:ext cx="11361326" cy="5414683"/>
        </p:xfrm>
        <a:graphic>
          <a:graphicData uri="http://schemas.openxmlformats.org/drawingml/2006/table">
            <a:tbl>
              <a:tblPr firstRow="1" firstCol="1" lastRow="1" lastCol="1" bandRow="1" bandCol="1"/>
              <a:tblGrid>
                <a:gridCol w="1363971">
                  <a:extLst>
                    <a:ext uri="{9D8B030D-6E8A-4147-A177-3AD203B41FA5}">
                      <a16:colId xmlns:a16="http://schemas.microsoft.com/office/drawing/2014/main" val="1250080316"/>
                    </a:ext>
                  </a:extLst>
                </a:gridCol>
                <a:gridCol w="1363971">
                  <a:extLst>
                    <a:ext uri="{9D8B030D-6E8A-4147-A177-3AD203B41FA5}">
                      <a16:colId xmlns:a16="http://schemas.microsoft.com/office/drawing/2014/main" val="3668908347"/>
                    </a:ext>
                  </a:extLst>
                </a:gridCol>
                <a:gridCol w="1891960">
                  <a:extLst>
                    <a:ext uri="{9D8B030D-6E8A-4147-A177-3AD203B41FA5}">
                      <a16:colId xmlns:a16="http://schemas.microsoft.com/office/drawing/2014/main" val="2925753020"/>
                    </a:ext>
                  </a:extLst>
                </a:gridCol>
                <a:gridCol w="2022045">
                  <a:extLst>
                    <a:ext uri="{9D8B030D-6E8A-4147-A177-3AD203B41FA5}">
                      <a16:colId xmlns:a16="http://schemas.microsoft.com/office/drawing/2014/main" val="3178295463"/>
                    </a:ext>
                  </a:extLst>
                </a:gridCol>
                <a:gridCol w="2022045">
                  <a:extLst>
                    <a:ext uri="{9D8B030D-6E8A-4147-A177-3AD203B41FA5}">
                      <a16:colId xmlns:a16="http://schemas.microsoft.com/office/drawing/2014/main" val="3302627478"/>
                    </a:ext>
                  </a:extLst>
                </a:gridCol>
                <a:gridCol w="1348667">
                  <a:extLst>
                    <a:ext uri="{9D8B030D-6E8A-4147-A177-3AD203B41FA5}">
                      <a16:colId xmlns:a16="http://schemas.microsoft.com/office/drawing/2014/main" val="4170463552"/>
                    </a:ext>
                  </a:extLst>
                </a:gridCol>
                <a:gridCol w="1348667">
                  <a:extLst>
                    <a:ext uri="{9D8B030D-6E8A-4147-A177-3AD203B41FA5}">
                      <a16:colId xmlns:a16="http://schemas.microsoft.com/office/drawing/2014/main" val="3516745198"/>
                    </a:ext>
                  </a:extLst>
                </a:gridCol>
              </a:tblGrid>
              <a:tr h="926950">
                <a:tc rowSpan="3">
                  <a:txBody>
                    <a:bodyPr/>
                    <a:lstStyle/>
                    <a:p>
                      <a:pPr marL="42545">
                        <a:spcBef>
                          <a:spcPts val="425"/>
                        </a:spcBef>
                        <a:spcAft>
                          <a:spcPts val="0"/>
                        </a:spcAf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Punteggio</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1409700" marR="1407795" algn="ctr">
                        <a:spcBef>
                          <a:spcPts val="265"/>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Scuola</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4032663858"/>
                  </a:ext>
                </a:extLst>
              </a:tr>
              <a:tr h="986131">
                <a:tc vMerge="1">
                  <a:txBody>
                    <a:bodyPr/>
                    <a:lstStyle/>
                    <a:p>
                      <a:endParaRPr lang="it-IT"/>
                    </a:p>
                  </a:txBody>
                  <a:tcPr/>
                </a:tc>
                <a:tc gridSpan="2">
                  <a:txBody>
                    <a:bodyPr/>
                    <a:lstStyle/>
                    <a:p>
                      <a:pPr marL="283845">
                        <a:spcBef>
                          <a:spcPts val="275"/>
                        </a:spcBef>
                        <a:spcAft>
                          <a:spcPts val="0"/>
                        </a:spcAft>
                      </a:pP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Autonomia</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86715">
                        <a:spcBef>
                          <a:spcPts val="275"/>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Caratterizzazione</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76225">
                        <a:spcBef>
                          <a:spcPts val="275"/>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Ricchezza</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2024639443"/>
                  </a:ext>
                </a:extLst>
              </a:tr>
              <a:tr h="701992">
                <a:tc vMerge="1">
                  <a:txBody>
                    <a:bodyPr/>
                    <a:lstStyle/>
                    <a:p>
                      <a:endParaRPr lang="it-IT"/>
                    </a:p>
                  </a:txBody>
                  <a:tcPr/>
                </a:tc>
                <a:tc>
                  <a:txBody>
                    <a:bodyPr/>
                    <a:lstStyle/>
                    <a:p>
                      <a:pPr marL="3175" algn="ctr">
                        <a:spcBef>
                          <a:spcPts val="10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215">
                        <a:spcBef>
                          <a:spcPts val="10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algn="ctr">
                        <a:spcBef>
                          <a:spcPts val="10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4800" algn="r">
                        <a:spcBef>
                          <a:spcPts val="10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spcBef>
                          <a:spcPts val="10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3675" algn="r">
                        <a:spcBef>
                          <a:spcPts val="10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802377"/>
                  </a:ext>
                </a:extLst>
              </a:tr>
              <a:tr h="697813">
                <a:tc>
                  <a:txBody>
                    <a:bodyPr/>
                    <a:lstStyle/>
                    <a:p>
                      <a:pPr marR="34290" algn="r">
                        <a:spcBef>
                          <a:spcPts val="10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0</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7955" marR="144780"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5260" algn="l">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0" marR="232410"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83845" algn="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1920" marR="120015"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2720" algn="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4574450"/>
                  </a:ext>
                </a:extLst>
              </a:tr>
              <a:tr h="701992">
                <a:tc>
                  <a:txBody>
                    <a:bodyPr/>
                    <a:lstStyle/>
                    <a:p>
                      <a:pPr marR="34290" algn="r">
                        <a:spcBef>
                          <a:spcPts val="10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7955" marR="144780"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5260" algn="l">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0" marR="232410"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83845" algn="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1920" marR="120015"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5575" algn="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5351625"/>
                  </a:ext>
                </a:extLst>
              </a:tr>
              <a:tr h="697813">
                <a:tc>
                  <a:txBody>
                    <a:bodyPr/>
                    <a:lstStyle/>
                    <a:p>
                      <a:pPr marR="34290" algn="r">
                        <a:spcBef>
                          <a:spcPts val="10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7955" marR="144780"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115" algn="l">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0" marR="232410"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66700" algn="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1920" marR="120015"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5575" algn="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2316575"/>
                  </a:ext>
                </a:extLst>
              </a:tr>
              <a:tr h="701992">
                <a:tc>
                  <a:txBody>
                    <a:bodyPr/>
                    <a:lstStyle/>
                    <a:p>
                      <a:pPr marR="34290" algn="r">
                        <a:spcBef>
                          <a:spcPts val="100"/>
                        </a:spcBef>
                        <a:spcAft>
                          <a:spcPts val="0"/>
                        </a:spcAft>
                      </a:pPr>
                      <a:r>
                        <a:rPr lang="en-US" sz="24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it-IT"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7955" marR="144780"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115" algn="l">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0" marR="232410"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66700" algn="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1920" marR="120015" algn="ct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5575" algn="r">
                        <a:spcBef>
                          <a:spcPts val="10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534127"/>
                  </a:ext>
                </a:extLst>
              </a:tr>
            </a:tbl>
          </a:graphicData>
        </a:graphic>
      </p:graphicFrame>
      <p:sp>
        <p:nvSpPr>
          <p:cNvPr id="3" name="CasellaDiTesto 2">
            <a:extLst>
              <a:ext uri="{FF2B5EF4-FFF2-40B4-BE49-F238E27FC236}">
                <a16:creationId xmlns:a16="http://schemas.microsoft.com/office/drawing/2014/main" id="{2A27F2D7-7473-4502-866A-CA69A4D810C1}"/>
              </a:ext>
            </a:extLst>
          </p:cNvPr>
          <p:cNvSpPr txBox="1"/>
          <p:nvPr/>
        </p:nvSpPr>
        <p:spPr>
          <a:xfrm>
            <a:off x="251666" y="277905"/>
            <a:ext cx="11246284" cy="369332"/>
          </a:xfrm>
          <a:prstGeom prst="rect">
            <a:avLst/>
          </a:prstGeom>
          <a:noFill/>
        </p:spPr>
        <p:txBody>
          <a:bodyPr wrap="none" rtlCol="0">
            <a:spAutoFit/>
          </a:bodyPr>
          <a:lstStyle/>
          <a:p>
            <a:r>
              <a:rPr lang="it-IT" b="1" dirty="0">
                <a:solidFill>
                  <a:srgbClr val="FF0000"/>
                </a:solidFill>
              </a:rPr>
              <a:t>Tabella 4. Percentuali relative al disegno io a scuola, con confronto fra ingresso (I) e uscita (U) sul totale dei bambini.</a:t>
            </a:r>
            <a:endParaRPr lang="it-IT" dirty="0"/>
          </a:p>
        </p:txBody>
      </p:sp>
    </p:spTree>
    <p:extLst>
      <p:ext uri="{BB962C8B-B14F-4D97-AF65-F5344CB8AC3E}">
        <p14:creationId xmlns:p14="http://schemas.microsoft.com/office/powerpoint/2010/main" val="1106326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a:extLst>
              <a:ext uri="{FF2B5EF4-FFF2-40B4-BE49-F238E27FC236}">
                <a16:creationId xmlns:a16="http://schemas.microsoft.com/office/drawing/2014/main" id="{F7E91BB9-7EBC-47E3-A9D1-537B5C18491F}"/>
              </a:ext>
            </a:extLst>
          </p:cNvPr>
          <p:cNvGraphicFramePr>
            <a:graphicFrameLocks noGrp="1"/>
          </p:cNvGraphicFramePr>
          <p:nvPr>
            <p:extLst>
              <p:ext uri="{D42A27DB-BD31-4B8C-83A1-F6EECF244321}">
                <p14:modId xmlns:p14="http://schemas.microsoft.com/office/powerpoint/2010/main" val="3765786141"/>
              </p:ext>
            </p:extLst>
          </p:nvPr>
        </p:nvGraphicFramePr>
        <p:xfrm>
          <a:off x="332497" y="1153288"/>
          <a:ext cx="11456093" cy="5498522"/>
        </p:xfrm>
        <a:graphic>
          <a:graphicData uri="http://schemas.openxmlformats.org/drawingml/2006/table">
            <a:tbl>
              <a:tblPr firstRow="1" firstCol="1" lastRow="1" lastCol="1" bandRow="1" bandCol="1"/>
              <a:tblGrid>
                <a:gridCol w="1067579">
                  <a:extLst>
                    <a:ext uri="{9D8B030D-6E8A-4147-A177-3AD203B41FA5}">
                      <a16:colId xmlns:a16="http://schemas.microsoft.com/office/drawing/2014/main" val="3831759231"/>
                    </a:ext>
                  </a:extLst>
                </a:gridCol>
                <a:gridCol w="252067">
                  <a:extLst>
                    <a:ext uri="{9D8B030D-6E8A-4147-A177-3AD203B41FA5}">
                      <a16:colId xmlns:a16="http://schemas.microsoft.com/office/drawing/2014/main" val="3750085584"/>
                    </a:ext>
                  </a:extLst>
                </a:gridCol>
                <a:gridCol w="255774">
                  <a:extLst>
                    <a:ext uri="{9D8B030D-6E8A-4147-A177-3AD203B41FA5}">
                      <a16:colId xmlns:a16="http://schemas.microsoft.com/office/drawing/2014/main" val="159068885"/>
                    </a:ext>
                  </a:extLst>
                </a:gridCol>
                <a:gridCol w="253921">
                  <a:extLst>
                    <a:ext uri="{9D8B030D-6E8A-4147-A177-3AD203B41FA5}">
                      <a16:colId xmlns:a16="http://schemas.microsoft.com/office/drawing/2014/main" val="2784301959"/>
                    </a:ext>
                  </a:extLst>
                </a:gridCol>
                <a:gridCol w="257628">
                  <a:extLst>
                    <a:ext uri="{9D8B030D-6E8A-4147-A177-3AD203B41FA5}">
                      <a16:colId xmlns:a16="http://schemas.microsoft.com/office/drawing/2014/main" val="1283851165"/>
                    </a:ext>
                  </a:extLst>
                </a:gridCol>
                <a:gridCol w="253921">
                  <a:extLst>
                    <a:ext uri="{9D8B030D-6E8A-4147-A177-3AD203B41FA5}">
                      <a16:colId xmlns:a16="http://schemas.microsoft.com/office/drawing/2014/main" val="3112142019"/>
                    </a:ext>
                  </a:extLst>
                </a:gridCol>
                <a:gridCol w="255774">
                  <a:extLst>
                    <a:ext uri="{9D8B030D-6E8A-4147-A177-3AD203B41FA5}">
                      <a16:colId xmlns:a16="http://schemas.microsoft.com/office/drawing/2014/main" val="2045915717"/>
                    </a:ext>
                  </a:extLst>
                </a:gridCol>
                <a:gridCol w="253921">
                  <a:extLst>
                    <a:ext uri="{9D8B030D-6E8A-4147-A177-3AD203B41FA5}">
                      <a16:colId xmlns:a16="http://schemas.microsoft.com/office/drawing/2014/main" val="2522664824"/>
                    </a:ext>
                  </a:extLst>
                </a:gridCol>
                <a:gridCol w="257628">
                  <a:extLst>
                    <a:ext uri="{9D8B030D-6E8A-4147-A177-3AD203B41FA5}">
                      <a16:colId xmlns:a16="http://schemas.microsoft.com/office/drawing/2014/main" val="2122899324"/>
                    </a:ext>
                  </a:extLst>
                </a:gridCol>
                <a:gridCol w="255774">
                  <a:extLst>
                    <a:ext uri="{9D8B030D-6E8A-4147-A177-3AD203B41FA5}">
                      <a16:colId xmlns:a16="http://schemas.microsoft.com/office/drawing/2014/main" val="2471433418"/>
                    </a:ext>
                  </a:extLst>
                </a:gridCol>
                <a:gridCol w="257628">
                  <a:extLst>
                    <a:ext uri="{9D8B030D-6E8A-4147-A177-3AD203B41FA5}">
                      <a16:colId xmlns:a16="http://schemas.microsoft.com/office/drawing/2014/main" val="3597327497"/>
                    </a:ext>
                  </a:extLst>
                </a:gridCol>
                <a:gridCol w="257628">
                  <a:extLst>
                    <a:ext uri="{9D8B030D-6E8A-4147-A177-3AD203B41FA5}">
                      <a16:colId xmlns:a16="http://schemas.microsoft.com/office/drawing/2014/main" val="3082976539"/>
                    </a:ext>
                  </a:extLst>
                </a:gridCol>
                <a:gridCol w="257628">
                  <a:extLst>
                    <a:ext uri="{9D8B030D-6E8A-4147-A177-3AD203B41FA5}">
                      <a16:colId xmlns:a16="http://schemas.microsoft.com/office/drawing/2014/main" val="645804498"/>
                    </a:ext>
                  </a:extLst>
                </a:gridCol>
                <a:gridCol w="255774">
                  <a:extLst>
                    <a:ext uri="{9D8B030D-6E8A-4147-A177-3AD203B41FA5}">
                      <a16:colId xmlns:a16="http://schemas.microsoft.com/office/drawing/2014/main" val="1641627401"/>
                    </a:ext>
                  </a:extLst>
                </a:gridCol>
                <a:gridCol w="257628">
                  <a:extLst>
                    <a:ext uri="{9D8B030D-6E8A-4147-A177-3AD203B41FA5}">
                      <a16:colId xmlns:a16="http://schemas.microsoft.com/office/drawing/2014/main" val="769422238"/>
                    </a:ext>
                  </a:extLst>
                </a:gridCol>
                <a:gridCol w="255774">
                  <a:extLst>
                    <a:ext uri="{9D8B030D-6E8A-4147-A177-3AD203B41FA5}">
                      <a16:colId xmlns:a16="http://schemas.microsoft.com/office/drawing/2014/main" val="3233696211"/>
                    </a:ext>
                  </a:extLst>
                </a:gridCol>
                <a:gridCol w="257628">
                  <a:extLst>
                    <a:ext uri="{9D8B030D-6E8A-4147-A177-3AD203B41FA5}">
                      <a16:colId xmlns:a16="http://schemas.microsoft.com/office/drawing/2014/main" val="4156894916"/>
                    </a:ext>
                  </a:extLst>
                </a:gridCol>
                <a:gridCol w="255774">
                  <a:extLst>
                    <a:ext uri="{9D8B030D-6E8A-4147-A177-3AD203B41FA5}">
                      <a16:colId xmlns:a16="http://schemas.microsoft.com/office/drawing/2014/main" val="2097077303"/>
                    </a:ext>
                  </a:extLst>
                </a:gridCol>
                <a:gridCol w="257628">
                  <a:extLst>
                    <a:ext uri="{9D8B030D-6E8A-4147-A177-3AD203B41FA5}">
                      <a16:colId xmlns:a16="http://schemas.microsoft.com/office/drawing/2014/main" val="2505422793"/>
                    </a:ext>
                  </a:extLst>
                </a:gridCol>
                <a:gridCol w="257628">
                  <a:extLst>
                    <a:ext uri="{9D8B030D-6E8A-4147-A177-3AD203B41FA5}">
                      <a16:colId xmlns:a16="http://schemas.microsoft.com/office/drawing/2014/main" val="619236565"/>
                    </a:ext>
                  </a:extLst>
                </a:gridCol>
                <a:gridCol w="257628">
                  <a:extLst>
                    <a:ext uri="{9D8B030D-6E8A-4147-A177-3AD203B41FA5}">
                      <a16:colId xmlns:a16="http://schemas.microsoft.com/office/drawing/2014/main" val="3441298063"/>
                    </a:ext>
                  </a:extLst>
                </a:gridCol>
                <a:gridCol w="255774">
                  <a:extLst>
                    <a:ext uri="{9D8B030D-6E8A-4147-A177-3AD203B41FA5}">
                      <a16:colId xmlns:a16="http://schemas.microsoft.com/office/drawing/2014/main" val="1661094931"/>
                    </a:ext>
                  </a:extLst>
                </a:gridCol>
                <a:gridCol w="257628">
                  <a:extLst>
                    <a:ext uri="{9D8B030D-6E8A-4147-A177-3AD203B41FA5}">
                      <a16:colId xmlns:a16="http://schemas.microsoft.com/office/drawing/2014/main" val="167623614"/>
                    </a:ext>
                  </a:extLst>
                </a:gridCol>
                <a:gridCol w="255774">
                  <a:extLst>
                    <a:ext uri="{9D8B030D-6E8A-4147-A177-3AD203B41FA5}">
                      <a16:colId xmlns:a16="http://schemas.microsoft.com/office/drawing/2014/main" val="3614086290"/>
                    </a:ext>
                  </a:extLst>
                </a:gridCol>
                <a:gridCol w="257628">
                  <a:extLst>
                    <a:ext uri="{9D8B030D-6E8A-4147-A177-3AD203B41FA5}">
                      <a16:colId xmlns:a16="http://schemas.microsoft.com/office/drawing/2014/main" val="1746360672"/>
                    </a:ext>
                  </a:extLst>
                </a:gridCol>
                <a:gridCol w="257628">
                  <a:extLst>
                    <a:ext uri="{9D8B030D-6E8A-4147-A177-3AD203B41FA5}">
                      <a16:colId xmlns:a16="http://schemas.microsoft.com/office/drawing/2014/main" val="285709612"/>
                    </a:ext>
                  </a:extLst>
                </a:gridCol>
                <a:gridCol w="255774">
                  <a:extLst>
                    <a:ext uri="{9D8B030D-6E8A-4147-A177-3AD203B41FA5}">
                      <a16:colId xmlns:a16="http://schemas.microsoft.com/office/drawing/2014/main" val="3210408658"/>
                    </a:ext>
                  </a:extLst>
                </a:gridCol>
                <a:gridCol w="255774">
                  <a:extLst>
                    <a:ext uri="{9D8B030D-6E8A-4147-A177-3AD203B41FA5}">
                      <a16:colId xmlns:a16="http://schemas.microsoft.com/office/drawing/2014/main" val="2639467125"/>
                    </a:ext>
                  </a:extLst>
                </a:gridCol>
                <a:gridCol w="257628">
                  <a:extLst>
                    <a:ext uri="{9D8B030D-6E8A-4147-A177-3AD203B41FA5}">
                      <a16:colId xmlns:a16="http://schemas.microsoft.com/office/drawing/2014/main" val="402308242"/>
                    </a:ext>
                  </a:extLst>
                </a:gridCol>
                <a:gridCol w="255774">
                  <a:extLst>
                    <a:ext uri="{9D8B030D-6E8A-4147-A177-3AD203B41FA5}">
                      <a16:colId xmlns:a16="http://schemas.microsoft.com/office/drawing/2014/main" val="4068388095"/>
                    </a:ext>
                  </a:extLst>
                </a:gridCol>
                <a:gridCol w="255774">
                  <a:extLst>
                    <a:ext uri="{9D8B030D-6E8A-4147-A177-3AD203B41FA5}">
                      <a16:colId xmlns:a16="http://schemas.microsoft.com/office/drawing/2014/main" val="1188626081"/>
                    </a:ext>
                  </a:extLst>
                </a:gridCol>
                <a:gridCol w="257628">
                  <a:extLst>
                    <a:ext uri="{9D8B030D-6E8A-4147-A177-3AD203B41FA5}">
                      <a16:colId xmlns:a16="http://schemas.microsoft.com/office/drawing/2014/main" val="2439308902"/>
                    </a:ext>
                  </a:extLst>
                </a:gridCol>
                <a:gridCol w="255774">
                  <a:extLst>
                    <a:ext uri="{9D8B030D-6E8A-4147-A177-3AD203B41FA5}">
                      <a16:colId xmlns:a16="http://schemas.microsoft.com/office/drawing/2014/main" val="3180243394"/>
                    </a:ext>
                  </a:extLst>
                </a:gridCol>
                <a:gridCol w="255774">
                  <a:extLst>
                    <a:ext uri="{9D8B030D-6E8A-4147-A177-3AD203B41FA5}">
                      <a16:colId xmlns:a16="http://schemas.microsoft.com/office/drawing/2014/main" val="3799302132"/>
                    </a:ext>
                  </a:extLst>
                </a:gridCol>
                <a:gridCol w="257628">
                  <a:extLst>
                    <a:ext uri="{9D8B030D-6E8A-4147-A177-3AD203B41FA5}">
                      <a16:colId xmlns:a16="http://schemas.microsoft.com/office/drawing/2014/main" val="1942912690"/>
                    </a:ext>
                  </a:extLst>
                </a:gridCol>
                <a:gridCol w="255774">
                  <a:extLst>
                    <a:ext uri="{9D8B030D-6E8A-4147-A177-3AD203B41FA5}">
                      <a16:colId xmlns:a16="http://schemas.microsoft.com/office/drawing/2014/main" val="1585713397"/>
                    </a:ext>
                  </a:extLst>
                </a:gridCol>
                <a:gridCol w="303964">
                  <a:extLst>
                    <a:ext uri="{9D8B030D-6E8A-4147-A177-3AD203B41FA5}">
                      <a16:colId xmlns:a16="http://schemas.microsoft.com/office/drawing/2014/main" val="1642067094"/>
                    </a:ext>
                  </a:extLst>
                </a:gridCol>
                <a:gridCol w="263188">
                  <a:extLst>
                    <a:ext uri="{9D8B030D-6E8A-4147-A177-3AD203B41FA5}">
                      <a16:colId xmlns:a16="http://schemas.microsoft.com/office/drawing/2014/main" val="4168838695"/>
                    </a:ext>
                  </a:extLst>
                </a:gridCol>
                <a:gridCol w="278015">
                  <a:extLst>
                    <a:ext uri="{9D8B030D-6E8A-4147-A177-3AD203B41FA5}">
                      <a16:colId xmlns:a16="http://schemas.microsoft.com/office/drawing/2014/main" val="3207551475"/>
                    </a:ext>
                  </a:extLst>
                </a:gridCol>
                <a:gridCol w="266895">
                  <a:extLst>
                    <a:ext uri="{9D8B030D-6E8A-4147-A177-3AD203B41FA5}">
                      <a16:colId xmlns:a16="http://schemas.microsoft.com/office/drawing/2014/main" val="4177668891"/>
                    </a:ext>
                  </a:extLst>
                </a:gridCol>
                <a:gridCol w="303964">
                  <a:extLst>
                    <a:ext uri="{9D8B030D-6E8A-4147-A177-3AD203B41FA5}">
                      <a16:colId xmlns:a16="http://schemas.microsoft.com/office/drawing/2014/main" val="481277620"/>
                    </a:ext>
                  </a:extLst>
                </a:gridCol>
              </a:tblGrid>
              <a:tr h="830055">
                <a:tc>
                  <a:txBody>
                    <a:bodyPr/>
                    <a:lstStyle/>
                    <a:p>
                      <a:pPr>
                        <a:spcBef>
                          <a:spcPts val="10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3619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683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810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810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873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810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683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619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619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492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365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238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175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048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921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857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730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603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5400">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19</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4765">
                        <a:spcBef>
                          <a:spcPts val="35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4202364033"/>
                  </a:ext>
                </a:extLst>
              </a:tr>
              <a:tr h="830055">
                <a:tc>
                  <a:txBody>
                    <a:bodyPr/>
                    <a:lstStyle/>
                    <a:p>
                      <a:pPr>
                        <a:spcBef>
                          <a:spcPts val="100"/>
                        </a:spcBef>
                        <a:spcAft>
                          <a:spcPts val="0"/>
                        </a:spcAft>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320" algn="r">
                        <a:spcBef>
                          <a:spcPts val="480"/>
                        </a:spcBef>
                        <a:spcAft>
                          <a:spcPts val="0"/>
                        </a:spcAf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020" algn="ctr">
                        <a:spcBef>
                          <a:spcPts val="480"/>
                        </a:spcBef>
                        <a:spcAft>
                          <a:spcPts val="0"/>
                        </a:spcAf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 algn="ctr">
                        <a:spcBef>
                          <a:spcPts val="480"/>
                        </a:spcBef>
                        <a:spcAft>
                          <a:spcPts val="0"/>
                        </a:spcAf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050" algn="r">
                        <a:spcBef>
                          <a:spcPts val="480"/>
                        </a:spcBef>
                        <a:spcAft>
                          <a:spcPts val="0"/>
                        </a:spcAf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78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556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05" algn="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60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175" algn="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84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16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080" algn="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5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4765" algn="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0160" algn="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24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54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08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925" algn="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4130" algn="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1430"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algn="ctr">
                        <a:spcBef>
                          <a:spcPts val="48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2243185"/>
                  </a:ext>
                </a:extLst>
              </a:tr>
              <a:tr h="1067214">
                <a:tc>
                  <a:txBody>
                    <a:bodyPr/>
                    <a:lstStyle/>
                    <a:p>
                      <a:pPr marL="36195">
                        <a:lnSpc>
                          <a:spcPts val="620"/>
                        </a:lnSpc>
                        <a:spcBef>
                          <a:spcPts val="100"/>
                        </a:spcBef>
                        <a:spcAft>
                          <a:spcPts val="0"/>
                        </a:spcAf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6195">
                        <a:lnSpc>
                          <a:spcPts val="620"/>
                        </a:lnSpc>
                        <a:spcBef>
                          <a:spcPts val="100"/>
                        </a:spcBef>
                        <a:spcAft>
                          <a:spcPts val="0"/>
                        </a:spcAf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6195">
                        <a:lnSpc>
                          <a:spcPts val="620"/>
                        </a:lnSpc>
                        <a:spcBef>
                          <a:spcPts val="100"/>
                        </a:spcBef>
                        <a:spcAft>
                          <a:spcPts val="0"/>
                        </a:spcAft>
                      </a:pP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6195">
                        <a:lnSpc>
                          <a:spcPts val="620"/>
                        </a:lnSpc>
                        <a:spcBef>
                          <a:spcPts val="100"/>
                        </a:spcBef>
                        <a:spcAft>
                          <a:spcPts val="0"/>
                        </a:spcAft>
                      </a:pPr>
                      <a:r>
                        <a:rPr lang="en-US" sz="1600" dirty="0" err="1">
                          <a:effectLst/>
                          <a:latin typeface="Times New Roman" panose="02020603050405020304" pitchFamily="18" charset="0"/>
                          <a:ea typeface="Times New Roman" panose="02020603050405020304" pitchFamily="18" charset="0"/>
                          <a:cs typeface="Times New Roman" panose="02020603050405020304" pitchFamily="18" charset="0"/>
                        </a:rPr>
                        <a:t>Fluenza</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9407955"/>
                  </a:ext>
                </a:extLst>
              </a:tr>
              <a:tr h="830055">
                <a:tc>
                  <a:txBody>
                    <a:bodyPr/>
                    <a:lstStyle/>
                    <a:p>
                      <a:pPr marL="36195" marR="7620">
                        <a:spcBef>
                          <a:spcPts val="10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Elaborazio</a:t>
                      </a:r>
                      <a:r>
                        <a:rPr lang="en-US" sz="1600" spc="-1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ne</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970"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59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2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5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5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130" algn="ctr">
                        <a:spcBef>
                          <a:spcPts val="48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 algn="ctr">
                        <a:spcBef>
                          <a:spcPts val="48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48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955" algn="ctr">
                        <a:spcBef>
                          <a:spcPts val="48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875"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60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9050"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43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52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89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5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71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2225"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7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5400"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8575"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1750" algn="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71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2225" algn="ctr">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6519520"/>
                  </a:ext>
                </a:extLst>
              </a:tr>
              <a:tr h="1140733">
                <a:tc>
                  <a:txBody>
                    <a:bodyPr/>
                    <a:lstStyle/>
                    <a:p>
                      <a:pPr marL="36195" marR="75565">
                        <a:spcBef>
                          <a:spcPts val="100"/>
                        </a:spcBef>
                        <a:spcAft>
                          <a:spcPts val="0"/>
                        </a:spcAft>
                      </a:pPr>
                      <a:r>
                        <a:rPr lang="en-US" sz="1600" dirty="0" err="1">
                          <a:effectLst/>
                          <a:latin typeface="Times New Roman" panose="02020603050405020304" pitchFamily="18" charset="0"/>
                          <a:ea typeface="Times New Roman" panose="02020603050405020304" pitchFamily="18" charset="0"/>
                          <a:cs typeface="Times New Roman" panose="02020603050405020304" pitchFamily="18" charset="0"/>
                        </a:rPr>
                        <a:t>Rappres</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spc="-1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cs typeface="Times New Roman" panose="02020603050405020304" pitchFamily="18" charset="0"/>
                        </a:rPr>
                        <a:t>socioaffett</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algn="r">
                        <a:spcBef>
                          <a:spcPts val="5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495" algn="ctr">
                        <a:spcBef>
                          <a:spcPts val="5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7641719"/>
                  </a:ext>
                </a:extLst>
              </a:tr>
              <a:tr h="400205">
                <a:tc rowSpan="2">
                  <a:txBody>
                    <a:bodyPr/>
                    <a:lstStyle/>
                    <a:p>
                      <a:pPr marL="33020">
                        <a:spcBef>
                          <a:spcPts val="62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Totale</a:t>
                      </a: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619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320"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6830">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25"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8100">
                        <a:spcBef>
                          <a:spcPts val="5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8100">
                        <a:spcBef>
                          <a:spcPts val="5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8100">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873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23495"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R="14605" algn="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6830">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685"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619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619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619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492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145" algn="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365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238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430" algn="ctr">
                        <a:lnSpc>
                          <a:spcPts val="345"/>
                        </a:lnSpc>
                        <a:spcBef>
                          <a:spcPts val="2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31750">
                        <a:spcBef>
                          <a:spcPts val="48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1115">
                        <a:spcBef>
                          <a:spcPts val="48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0480">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algn="ctr">
                        <a:lnSpc>
                          <a:spcPts val="345"/>
                        </a:lnSpc>
                        <a:spcBef>
                          <a:spcPts val="22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29210">
                        <a:spcBef>
                          <a:spcPts val="480"/>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2225" algn="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2857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40"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2730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26670">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R="635"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marL="25400">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2730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24765">
                        <a:spcBef>
                          <a:spcPts val="480"/>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2225" algn="ctr">
                        <a:lnSpc>
                          <a:spcPts val="345"/>
                        </a:lnSpc>
                        <a:spcBef>
                          <a:spcPts val="22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41333217"/>
                  </a:ext>
                </a:extLst>
              </a:tr>
              <a:tr h="400205">
                <a:tc vMerge="1">
                  <a:txBody>
                    <a:bodyPr/>
                    <a:lstStyle/>
                    <a:p>
                      <a:endParaRPr lang="it-IT"/>
                    </a:p>
                  </a:txBody>
                  <a:tcPr/>
                </a:tc>
                <a:tc vMerge="1">
                  <a:txBody>
                    <a:bodyPr/>
                    <a:lstStyle/>
                    <a:p>
                      <a:endParaRPr lang="it-IT"/>
                    </a:p>
                  </a:txBody>
                  <a:tcPr/>
                </a:tc>
                <a:tc>
                  <a:txBody>
                    <a:bodyPr/>
                    <a:lstStyle/>
                    <a:p>
                      <a:pPr marL="20320" algn="ctr">
                        <a:spcBef>
                          <a:spcPts val="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a:txBody>
                    <a:bodyPr/>
                    <a:lstStyle/>
                    <a:p>
                      <a:pPr marL="22225" algn="ctr">
                        <a:spcBef>
                          <a:spcPts val="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marL="22860" algn="ctr">
                        <a:spcBef>
                          <a:spcPts val="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a:txBody>
                    <a:bodyPr/>
                    <a:lstStyle/>
                    <a:p>
                      <a:pPr marL="22860" algn="ctr">
                        <a:spcBef>
                          <a:spcPts val="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23495" algn="ctr">
                        <a:spcBef>
                          <a:spcPts val="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R="14605" algn="r">
                        <a:spcBef>
                          <a:spcPts val="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a:txBody>
                    <a:bodyPr/>
                    <a:lstStyle/>
                    <a:p>
                      <a:pPr marL="19685" algn="ctr">
                        <a:spcBef>
                          <a:spcPts val="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marL="17145" algn="ct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a:txBody>
                    <a:bodyPr/>
                    <a:lstStyle/>
                    <a:p>
                      <a:pPr marR="17145" algn="r">
                        <a:spcBef>
                          <a:spcPts val="5"/>
                        </a:spcBef>
                        <a:spcAft>
                          <a:spcPts val="0"/>
                        </a:spcAft>
                      </a:pPr>
                      <a:endParaRPr lang="it-IT"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a:txBody>
                    <a:bodyPr/>
                    <a:lstStyle/>
                    <a:p>
                      <a:pPr marL="12700" algn="ct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a:txBody>
                    <a:bodyPr/>
                    <a:lstStyle/>
                    <a:p>
                      <a:pPr marL="11430" algn="ct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marL="6350" algn="ct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a:txBody>
                    <a:bodyPr/>
                    <a:lstStyle/>
                    <a:p>
                      <a:pPr marR="22225" algn="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a:txBody>
                    <a:bodyPr/>
                    <a:lstStyle/>
                    <a:p>
                      <a:pPr marL="2540" algn="ct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vMerge="1">
                  <a:txBody>
                    <a:bodyPr/>
                    <a:lstStyle/>
                    <a:p>
                      <a:endParaRPr lang="it-IT"/>
                    </a:p>
                  </a:txBody>
                  <a:tcPr/>
                </a:tc>
                <a:tc>
                  <a:txBody>
                    <a:bodyPr/>
                    <a:lstStyle/>
                    <a:p>
                      <a:pPr algn="ct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R="635" algn="ct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marR="22225" algn="ctr">
                        <a:spcBef>
                          <a:spcPts val="5"/>
                        </a:spcBef>
                        <a:spcAft>
                          <a:spcPts val="0"/>
                        </a:spcAft>
                      </a:pPr>
                      <a:endParaRPr lang="it-IT"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6879217"/>
                  </a:ext>
                </a:extLst>
              </a:tr>
            </a:tbl>
          </a:graphicData>
        </a:graphic>
      </p:graphicFrame>
      <p:sp>
        <p:nvSpPr>
          <p:cNvPr id="4" name="CasellaDiTesto 3">
            <a:extLst>
              <a:ext uri="{FF2B5EF4-FFF2-40B4-BE49-F238E27FC236}">
                <a16:creationId xmlns:a16="http://schemas.microsoft.com/office/drawing/2014/main" id="{EC1B1933-D13C-4231-9560-C466B9E1AD68}"/>
              </a:ext>
            </a:extLst>
          </p:cNvPr>
          <p:cNvSpPr txBox="1"/>
          <p:nvPr/>
        </p:nvSpPr>
        <p:spPr>
          <a:xfrm>
            <a:off x="332497" y="206190"/>
            <a:ext cx="11456093" cy="923330"/>
          </a:xfrm>
          <a:prstGeom prst="rect">
            <a:avLst/>
          </a:prstGeom>
          <a:noFill/>
        </p:spPr>
        <p:txBody>
          <a:bodyPr wrap="square" rtlCol="0">
            <a:spAutoFit/>
          </a:bodyPr>
          <a:lstStyle/>
          <a:p>
            <a:r>
              <a:rPr lang="it-IT" b="1" dirty="0">
                <a:solidFill>
                  <a:srgbClr val="FF0000"/>
                </a:solidFill>
              </a:rPr>
              <a:t>Tabella 5. Punteggi relativi al racconto (i punteggi vanno sommati e comprendono il racconto io a scuola e io e la mia famiglia), con confronto fra ingresso (I) e uscita (U)</a:t>
            </a:r>
            <a:r>
              <a:rPr lang="it-IT" dirty="0">
                <a:solidFill>
                  <a:srgbClr val="FF0000"/>
                </a:solidFill>
              </a:rPr>
              <a:t> </a:t>
            </a:r>
            <a:r>
              <a:rPr lang="it-IT" b="1" dirty="0">
                <a:solidFill>
                  <a:srgbClr val="FF0000"/>
                </a:solidFill>
              </a:rPr>
              <a:t>per ogni singolo bambino nei tre indicatori analizzati).</a:t>
            </a:r>
            <a:endParaRPr lang="it-IT" dirty="0">
              <a:solidFill>
                <a:srgbClr val="FF0000"/>
              </a:solidFill>
            </a:endParaRPr>
          </a:p>
        </p:txBody>
      </p:sp>
    </p:spTree>
    <p:extLst>
      <p:ext uri="{BB962C8B-B14F-4D97-AF65-F5344CB8AC3E}">
        <p14:creationId xmlns:p14="http://schemas.microsoft.com/office/powerpoint/2010/main" val="8075887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BAC8BD4F-6456-4493-A2E7-3B44E82D89B8}"/>
              </a:ext>
            </a:extLst>
          </p:cNvPr>
          <p:cNvGraphicFramePr>
            <a:graphicFrameLocks noGrp="1"/>
          </p:cNvGraphicFramePr>
          <p:nvPr>
            <p:extLst>
              <p:ext uri="{D42A27DB-BD31-4B8C-83A1-F6EECF244321}">
                <p14:modId xmlns:p14="http://schemas.microsoft.com/office/powerpoint/2010/main" val="2612117487"/>
              </p:ext>
            </p:extLst>
          </p:nvPr>
        </p:nvGraphicFramePr>
        <p:xfrm>
          <a:off x="402253" y="1084729"/>
          <a:ext cx="11368403" cy="5423646"/>
        </p:xfrm>
        <a:graphic>
          <a:graphicData uri="http://schemas.openxmlformats.org/drawingml/2006/table">
            <a:tbl>
              <a:tblPr firstRow="1" firstCol="1" lastRow="1" lastCol="1" bandRow="1" bandCol="1"/>
              <a:tblGrid>
                <a:gridCol w="1325565">
                  <a:extLst>
                    <a:ext uri="{9D8B030D-6E8A-4147-A177-3AD203B41FA5}">
                      <a16:colId xmlns:a16="http://schemas.microsoft.com/office/drawing/2014/main" val="413078603"/>
                    </a:ext>
                  </a:extLst>
                </a:gridCol>
                <a:gridCol w="1235696">
                  <a:extLst>
                    <a:ext uri="{9D8B030D-6E8A-4147-A177-3AD203B41FA5}">
                      <a16:colId xmlns:a16="http://schemas.microsoft.com/office/drawing/2014/main" val="3908283350"/>
                    </a:ext>
                  </a:extLst>
                </a:gridCol>
                <a:gridCol w="1409306">
                  <a:extLst>
                    <a:ext uri="{9D8B030D-6E8A-4147-A177-3AD203B41FA5}">
                      <a16:colId xmlns:a16="http://schemas.microsoft.com/office/drawing/2014/main" val="678594887"/>
                    </a:ext>
                  </a:extLst>
                </a:gridCol>
                <a:gridCol w="1503260">
                  <a:extLst>
                    <a:ext uri="{9D8B030D-6E8A-4147-A177-3AD203B41FA5}">
                      <a16:colId xmlns:a16="http://schemas.microsoft.com/office/drawing/2014/main" val="3033176118"/>
                    </a:ext>
                  </a:extLst>
                </a:gridCol>
                <a:gridCol w="2017963">
                  <a:extLst>
                    <a:ext uri="{9D8B030D-6E8A-4147-A177-3AD203B41FA5}">
                      <a16:colId xmlns:a16="http://schemas.microsoft.com/office/drawing/2014/main" val="3522076209"/>
                    </a:ext>
                  </a:extLst>
                </a:gridCol>
                <a:gridCol w="2017963">
                  <a:extLst>
                    <a:ext uri="{9D8B030D-6E8A-4147-A177-3AD203B41FA5}">
                      <a16:colId xmlns:a16="http://schemas.microsoft.com/office/drawing/2014/main" val="1539344021"/>
                    </a:ext>
                  </a:extLst>
                </a:gridCol>
                <a:gridCol w="1858650">
                  <a:extLst>
                    <a:ext uri="{9D8B030D-6E8A-4147-A177-3AD203B41FA5}">
                      <a16:colId xmlns:a16="http://schemas.microsoft.com/office/drawing/2014/main" val="3397084792"/>
                    </a:ext>
                  </a:extLst>
                </a:gridCol>
              </a:tblGrid>
              <a:tr h="1000913">
                <a:tc rowSpan="3">
                  <a:txBody>
                    <a:bodyPr/>
                    <a:lstStyle/>
                    <a:p>
                      <a:pPr marL="42545">
                        <a:spcBef>
                          <a:spcPts val="425"/>
                        </a:spcBef>
                        <a:spcAft>
                          <a:spcPts val="0"/>
                        </a:spcAft>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Punteggio</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1290955" marR="1290955" algn="ctr">
                        <a:spcBef>
                          <a:spcPts val="295"/>
                        </a:spcBef>
                        <a:spcAft>
                          <a:spcPts val="0"/>
                        </a:spcAft>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Famiglia</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77444264"/>
                  </a:ext>
                </a:extLst>
              </a:tr>
              <a:tr h="1013119">
                <a:tc vMerge="1">
                  <a:txBody>
                    <a:bodyPr/>
                    <a:lstStyle/>
                    <a:p>
                      <a:endParaRPr lang="it-IT"/>
                    </a:p>
                  </a:txBody>
                  <a:tcPr/>
                </a:tc>
                <a:tc gridSpan="2">
                  <a:txBody>
                    <a:bodyPr/>
                    <a:lstStyle/>
                    <a:p>
                      <a:pPr marL="250190" marR="248285" algn="ctr">
                        <a:spcBef>
                          <a:spcPts val="300"/>
                        </a:spcBef>
                        <a:spcAft>
                          <a:spcPts val="0"/>
                        </a:spcAft>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Fluenza</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55270">
                        <a:spcBef>
                          <a:spcPts val="3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Elaborazione</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11150">
                        <a:spcBef>
                          <a:spcPts val="300"/>
                        </a:spcBef>
                        <a:spcAft>
                          <a:spcPts val="0"/>
                        </a:spcAft>
                      </a:pPr>
                      <a:r>
                        <a:rPr lang="en-US" sz="1800" b="1" spc="-5">
                          <a:effectLst/>
                          <a:latin typeface="Times New Roman" panose="02020603050405020304" pitchFamily="18" charset="0"/>
                          <a:ea typeface="Times New Roman" panose="02020603050405020304" pitchFamily="18" charset="0"/>
                          <a:cs typeface="Times New Roman" panose="02020603050405020304" pitchFamily="18" charset="0"/>
                        </a:rPr>
                        <a:t>Area socio-affettiva</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2031961666"/>
                  </a:ext>
                </a:extLst>
              </a:tr>
              <a:tr h="683550">
                <a:tc vMerge="1">
                  <a:txBody>
                    <a:bodyPr/>
                    <a:lstStyle/>
                    <a:p>
                      <a:endParaRPr lang="it-IT"/>
                    </a:p>
                  </a:txBody>
                  <a:tcPr/>
                </a:tc>
                <a:tc>
                  <a:txBody>
                    <a:bodyPr/>
                    <a:lstStyle/>
                    <a:p>
                      <a:pPr marR="17208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spcBef>
                          <a:spcPts val="10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algn="ct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5910">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6098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3028914"/>
                  </a:ext>
                </a:extLst>
              </a:tr>
              <a:tr h="679482">
                <a:tc>
                  <a:txBody>
                    <a:bodyPr/>
                    <a:lstStyle/>
                    <a:p>
                      <a:pPr marR="3492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0</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255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3030" marR="11112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160" marR="13652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3670" marR="153670"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6380">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40030"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379832"/>
                  </a:ext>
                </a:extLst>
              </a:tr>
              <a:tr h="683550">
                <a:tc>
                  <a:txBody>
                    <a:bodyPr/>
                    <a:lstStyle/>
                    <a:p>
                      <a:pPr marR="3492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255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3030" marR="11112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160" marR="13652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3670" marR="153670"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6380">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2288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2681274"/>
                  </a:ext>
                </a:extLst>
              </a:tr>
              <a:tr h="679482">
                <a:tc>
                  <a:txBody>
                    <a:bodyPr/>
                    <a:lstStyle/>
                    <a:p>
                      <a:pPr marR="3492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255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3030" marR="11112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160" marR="13652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3670" marR="153670"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3525">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2288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1879920"/>
                  </a:ext>
                </a:extLst>
              </a:tr>
              <a:tr h="683550">
                <a:tc>
                  <a:txBody>
                    <a:bodyPr/>
                    <a:lstStyle/>
                    <a:p>
                      <a:pPr marR="3492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9700"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3030" marR="11112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160" marR="13652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3670" marR="153670"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3525">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2288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1553997"/>
                  </a:ext>
                </a:extLst>
              </a:tr>
            </a:tbl>
          </a:graphicData>
        </a:graphic>
      </p:graphicFrame>
      <p:sp>
        <p:nvSpPr>
          <p:cNvPr id="5" name="CasellaDiTesto 4">
            <a:extLst>
              <a:ext uri="{FF2B5EF4-FFF2-40B4-BE49-F238E27FC236}">
                <a16:creationId xmlns:a16="http://schemas.microsoft.com/office/drawing/2014/main" id="{F885DF69-F510-418E-8ABB-75790CB2AFF5}"/>
              </a:ext>
            </a:extLst>
          </p:cNvPr>
          <p:cNvSpPr txBox="1"/>
          <p:nvPr/>
        </p:nvSpPr>
        <p:spPr>
          <a:xfrm>
            <a:off x="402253" y="331697"/>
            <a:ext cx="11368403" cy="646331"/>
          </a:xfrm>
          <a:prstGeom prst="rect">
            <a:avLst/>
          </a:prstGeom>
          <a:noFill/>
        </p:spPr>
        <p:txBody>
          <a:bodyPr wrap="square" rtlCol="0">
            <a:spAutoFit/>
          </a:bodyPr>
          <a:lstStyle/>
          <a:p>
            <a:r>
              <a:rPr lang="it-IT" b="1" dirty="0">
                <a:solidFill>
                  <a:srgbClr val="FF0000"/>
                </a:solidFill>
              </a:rPr>
              <a:t>Tabella 6. Percentuali relative al racconto io e la mia famiglia, con confronto fra ingresso (I) e uscita (U) sul totale dei bambini.</a:t>
            </a:r>
            <a:endParaRPr lang="it-IT" dirty="0">
              <a:solidFill>
                <a:srgbClr val="FF0000"/>
              </a:solidFill>
            </a:endParaRPr>
          </a:p>
        </p:txBody>
      </p:sp>
    </p:spTree>
    <p:extLst>
      <p:ext uri="{BB962C8B-B14F-4D97-AF65-F5344CB8AC3E}">
        <p14:creationId xmlns:p14="http://schemas.microsoft.com/office/powerpoint/2010/main" val="26668016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9349BE4C-3ED3-416D-8163-C732BC14A91F}"/>
              </a:ext>
            </a:extLst>
          </p:cNvPr>
          <p:cNvGraphicFramePr>
            <a:graphicFrameLocks noGrp="1"/>
          </p:cNvGraphicFramePr>
          <p:nvPr>
            <p:extLst>
              <p:ext uri="{D42A27DB-BD31-4B8C-83A1-F6EECF244321}">
                <p14:modId xmlns:p14="http://schemas.microsoft.com/office/powerpoint/2010/main" val="4122830581"/>
              </p:ext>
            </p:extLst>
          </p:nvPr>
        </p:nvGraphicFramePr>
        <p:xfrm>
          <a:off x="367982" y="1158791"/>
          <a:ext cx="11465430" cy="5475090"/>
        </p:xfrm>
        <a:graphic>
          <a:graphicData uri="http://schemas.openxmlformats.org/drawingml/2006/table">
            <a:tbl>
              <a:tblPr firstRow="1" firstCol="1" lastRow="1" lastCol="1" bandRow="1" bandCol="1"/>
              <a:tblGrid>
                <a:gridCol w="1340142">
                  <a:extLst>
                    <a:ext uri="{9D8B030D-6E8A-4147-A177-3AD203B41FA5}">
                      <a16:colId xmlns:a16="http://schemas.microsoft.com/office/drawing/2014/main" val="3080887300"/>
                    </a:ext>
                  </a:extLst>
                </a:gridCol>
                <a:gridCol w="1245301">
                  <a:extLst>
                    <a:ext uri="{9D8B030D-6E8A-4147-A177-3AD203B41FA5}">
                      <a16:colId xmlns:a16="http://schemas.microsoft.com/office/drawing/2014/main" val="516327632"/>
                    </a:ext>
                  </a:extLst>
                </a:gridCol>
                <a:gridCol w="1422612">
                  <a:extLst>
                    <a:ext uri="{9D8B030D-6E8A-4147-A177-3AD203B41FA5}">
                      <a16:colId xmlns:a16="http://schemas.microsoft.com/office/drawing/2014/main" val="3462441486"/>
                    </a:ext>
                  </a:extLst>
                </a:gridCol>
                <a:gridCol w="1513330">
                  <a:extLst>
                    <a:ext uri="{9D8B030D-6E8A-4147-A177-3AD203B41FA5}">
                      <a16:colId xmlns:a16="http://schemas.microsoft.com/office/drawing/2014/main" val="434587029"/>
                    </a:ext>
                  </a:extLst>
                </a:gridCol>
                <a:gridCol w="2034954">
                  <a:extLst>
                    <a:ext uri="{9D8B030D-6E8A-4147-A177-3AD203B41FA5}">
                      <a16:colId xmlns:a16="http://schemas.microsoft.com/office/drawing/2014/main" val="3402752362"/>
                    </a:ext>
                  </a:extLst>
                </a:gridCol>
                <a:gridCol w="2034954">
                  <a:extLst>
                    <a:ext uri="{9D8B030D-6E8A-4147-A177-3AD203B41FA5}">
                      <a16:colId xmlns:a16="http://schemas.microsoft.com/office/drawing/2014/main" val="389258845"/>
                    </a:ext>
                  </a:extLst>
                </a:gridCol>
                <a:gridCol w="1874137">
                  <a:extLst>
                    <a:ext uri="{9D8B030D-6E8A-4147-A177-3AD203B41FA5}">
                      <a16:colId xmlns:a16="http://schemas.microsoft.com/office/drawing/2014/main" val="447403322"/>
                    </a:ext>
                  </a:extLst>
                </a:gridCol>
              </a:tblGrid>
              <a:tr h="913217">
                <a:tc rowSpan="3">
                  <a:txBody>
                    <a:bodyPr/>
                    <a:lstStyle/>
                    <a:p>
                      <a:pPr marL="41910">
                        <a:spcBef>
                          <a:spcPts val="425"/>
                        </a:spcBef>
                        <a:spcAft>
                          <a:spcPts val="0"/>
                        </a:spcAft>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Punteggio</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1324610" marR="1319530" algn="ctr">
                        <a:spcBef>
                          <a:spcPts val="225"/>
                        </a:spcBef>
                        <a:spcAft>
                          <a:spcPts val="0"/>
                        </a:spcAft>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Scuola</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029264728"/>
                  </a:ext>
                </a:extLst>
              </a:tr>
              <a:tr h="1035259">
                <a:tc vMerge="1">
                  <a:txBody>
                    <a:bodyPr/>
                    <a:lstStyle/>
                    <a:p>
                      <a:endParaRPr lang="it-IT"/>
                    </a:p>
                  </a:txBody>
                  <a:tcPr/>
                </a:tc>
                <a:tc gridSpan="2">
                  <a:txBody>
                    <a:bodyPr/>
                    <a:lstStyle/>
                    <a:p>
                      <a:pPr marL="250825" marR="247015" algn="ctr">
                        <a:spcBef>
                          <a:spcPts val="295"/>
                        </a:spcBef>
                        <a:spcAft>
                          <a:spcPts val="0"/>
                        </a:spcAft>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Fluenza</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256540">
                        <a:spcBef>
                          <a:spcPts val="295"/>
                        </a:spcBef>
                        <a:spcAft>
                          <a:spcPts val="0"/>
                        </a:spcAft>
                      </a:pP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Elaborazione</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marL="314960">
                        <a:spcBef>
                          <a:spcPts val="295"/>
                        </a:spcBef>
                        <a:spcAft>
                          <a:spcPts val="0"/>
                        </a:spcAft>
                      </a:pPr>
                      <a:r>
                        <a:rPr lang="en-US" sz="1800" b="1" spc="-5">
                          <a:effectLst/>
                          <a:latin typeface="Times New Roman" panose="02020603050405020304" pitchFamily="18" charset="0"/>
                          <a:ea typeface="Times New Roman" panose="02020603050405020304" pitchFamily="18" charset="0"/>
                          <a:cs typeface="Times New Roman" panose="02020603050405020304" pitchFamily="18" charset="0"/>
                        </a:rPr>
                        <a:t>Area socio-affettiva</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3867874422"/>
                  </a:ext>
                </a:extLst>
              </a:tr>
              <a:tr h="702798">
                <a:tc vMerge="1">
                  <a:txBody>
                    <a:bodyPr/>
                    <a:lstStyle/>
                    <a:p>
                      <a:endParaRPr lang="it-IT"/>
                    </a:p>
                  </a:txBody>
                  <a:tcPr/>
                </a:tc>
                <a:tc>
                  <a:txBody>
                    <a:bodyPr/>
                    <a:lstStyle/>
                    <a:p>
                      <a:pPr marR="171450" algn="r">
                        <a:spcBef>
                          <a:spcPts val="10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algn="ctr">
                        <a:spcBef>
                          <a:spcPts val="10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 algn="ctr">
                        <a:spcBef>
                          <a:spcPts val="10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spcBef>
                          <a:spcPts val="10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715" algn="ctr">
                        <a:spcBef>
                          <a:spcPts val="10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I</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5590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U</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666753"/>
                  </a:ext>
                </a:extLst>
              </a:tr>
              <a:tr h="707006">
                <a:tc>
                  <a:txBody>
                    <a:bodyPr/>
                    <a:lstStyle/>
                    <a:p>
                      <a:pPr marR="3492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0</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3906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3665" marR="10985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065" marR="134620"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5575" marR="15049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6220" marR="23050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34950" algn="r">
                        <a:spcBef>
                          <a:spcPts val="100"/>
                        </a:spcBef>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7906705"/>
                  </a:ext>
                </a:extLst>
              </a:tr>
              <a:tr h="702798">
                <a:tc>
                  <a:txBody>
                    <a:bodyPr/>
                    <a:lstStyle/>
                    <a:p>
                      <a:pPr marR="34925" algn="r">
                        <a:spcBef>
                          <a:spcPts val="10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1920"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3665" marR="10985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065" marR="134620"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5575" marR="15049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6220" marR="23050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780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6165980"/>
                  </a:ext>
                </a:extLst>
              </a:tr>
              <a:tr h="707006">
                <a:tc>
                  <a:txBody>
                    <a:bodyPr/>
                    <a:lstStyle/>
                    <a:p>
                      <a:pPr marR="34925" algn="r">
                        <a:spcBef>
                          <a:spcPts val="10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1920"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3665" marR="10985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065" marR="134620"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5575" marR="15049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6220" marR="23050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780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760606"/>
                  </a:ext>
                </a:extLst>
              </a:tr>
              <a:tr h="707006">
                <a:tc>
                  <a:txBody>
                    <a:bodyPr/>
                    <a:lstStyle/>
                    <a:p>
                      <a:pPr marR="34925" algn="r">
                        <a:spcBef>
                          <a:spcPts val="100"/>
                        </a:spcBef>
                        <a:spcAft>
                          <a:spcPts val="0"/>
                        </a:spcAft>
                      </a:pPr>
                      <a:r>
                        <a:rPr lang="en-US" sz="18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it-IT"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1920"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13665" marR="10985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065" marR="134620"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5575" marR="15049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36220" marR="230505" algn="ct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7805" algn="r">
                        <a:spcBef>
                          <a:spcPts val="1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it-IT"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590241"/>
                  </a:ext>
                </a:extLst>
              </a:tr>
            </a:tbl>
          </a:graphicData>
        </a:graphic>
      </p:graphicFrame>
      <p:sp>
        <p:nvSpPr>
          <p:cNvPr id="5" name="CasellaDiTesto 4">
            <a:extLst>
              <a:ext uri="{FF2B5EF4-FFF2-40B4-BE49-F238E27FC236}">
                <a16:creationId xmlns:a16="http://schemas.microsoft.com/office/drawing/2014/main" id="{96774902-97BD-415E-A86B-9AC261EEA5A5}"/>
              </a:ext>
            </a:extLst>
          </p:cNvPr>
          <p:cNvSpPr txBox="1"/>
          <p:nvPr/>
        </p:nvSpPr>
        <p:spPr>
          <a:xfrm>
            <a:off x="367982" y="376518"/>
            <a:ext cx="11465430" cy="369332"/>
          </a:xfrm>
          <a:prstGeom prst="rect">
            <a:avLst/>
          </a:prstGeom>
          <a:noFill/>
        </p:spPr>
        <p:txBody>
          <a:bodyPr wrap="square" rtlCol="0">
            <a:spAutoFit/>
          </a:bodyPr>
          <a:lstStyle/>
          <a:p>
            <a:r>
              <a:rPr lang="it-IT" b="1" dirty="0">
                <a:solidFill>
                  <a:srgbClr val="FF0000"/>
                </a:solidFill>
              </a:rPr>
              <a:t>Tabella 7. Percentuali relative al racconto Io a scuola, con confronto fra ingresso (I) e uscita (U) sul totale dei bambini.</a:t>
            </a:r>
            <a:endParaRPr lang="it-IT" dirty="0">
              <a:solidFill>
                <a:srgbClr val="FF0000"/>
              </a:solidFill>
            </a:endParaRPr>
          </a:p>
        </p:txBody>
      </p:sp>
    </p:spTree>
    <p:extLst>
      <p:ext uri="{BB962C8B-B14F-4D97-AF65-F5344CB8AC3E}">
        <p14:creationId xmlns:p14="http://schemas.microsoft.com/office/powerpoint/2010/main" val="274453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8808FE22-32EB-4C26-957F-B3FC54ADB70C}"/>
              </a:ext>
            </a:extLst>
          </p:cNvPr>
          <p:cNvGraphicFramePr>
            <a:graphicFrameLocks noGrp="1"/>
          </p:cNvGraphicFramePr>
          <p:nvPr>
            <p:extLst>
              <p:ext uri="{D42A27DB-BD31-4B8C-83A1-F6EECF244321}">
                <p14:modId xmlns:p14="http://schemas.microsoft.com/office/powerpoint/2010/main" val="3747574538"/>
              </p:ext>
            </p:extLst>
          </p:nvPr>
        </p:nvGraphicFramePr>
        <p:xfrm>
          <a:off x="224118" y="824752"/>
          <a:ext cx="11992468" cy="6033246"/>
        </p:xfrm>
        <a:graphic>
          <a:graphicData uri="http://schemas.openxmlformats.org/drawingml/2006/table">
            <a:tbl>
              <a:tblPr firstRow="1" bandRow="1">
                <a:tableStyleId>{5940675A-B579-460E-94D1-54222C63F5DA}</a:tableStyleId>
              </a:tblPr>
              <a:tblGrid>
                <a:gridCol w="4196080">
                  <a:extLst>
                    <a:ext uri="{9D8B030D-6E8A-4147-A177-3AD203B41FA5}">
                      <a16:colId xmlns:a16="http://schemas.microsoft.com/office/drawing/2014/main" val="2458179194"/>
                    </a:ext>
                  </a:extLst>
                </a:gridCol>
                <a:gridCol w="2598796">
                  <a:extLst>
                    <a:ext uri="{9D8B030D-6E8A-4147-A177-3AD203B41FA5}">
                      <a16:colId xmlns:a16="http://schemas.microsoft.com/office/drawing/2014/main" val="1517683629"/>
                    </a:ext>
                  </a:extLst>
                </a:gridCol>
                <a:gridCol w="2598796">
                  <a:extLst>
                    <a:ext uri="{9D8B030D-6E8A-4147-A177-3AD203B41FA5}">
                      <a16:colId xmlns:a16="http://schemas.microsoft.com/office/drawing/2014/main" val="4234010986"/>
                    </a:ext>
                  </a:extLst>
                </a:gridCol>
                <a:gridCol w="2598796">
                  <a:extLst>
                    <a:ext uri="{9D8B030D-6E8A-4147-A177-3AD203B41FA5}">
                      <a16:colId xmlns:a16="http://schemas.microsoft.com/office/drawing/2014/main" val="1143385694"/>
                    </a:ext>
                  </a:extLst>
                </a:gridCol>
              </a:tblGrid>
              <a:tr h="2382524">
                <a:tc>
                  <a:txBody>
                    <a:bodyPr/>
                    <a:lstStyle/>
                    <a:p>
                      <a:r>
                        <a:rPr lang="it-IT" dirty="0"/>
                        <a:t>Cognome e nome dell’alunno/a</a:t>
                      </a:r>
                    </a:p>
                    <a:p>
                      <a:r>
                        <a:rPr lang="it-IT" dirty="0"/>
                        <a:t>……………………………………………</a:t>
                      </a:r>
                    </a:p>
                    <a:p>
                      <a:endParaRPr lang="it-IT" dirty="0"/>
                    </a:p>
                    <a:p>
                      <a:endParaRPr lang="it-IT" dirty="0"/>
                    </a:p>
                    <a:p>
                      <a:r>
                        <a:rPr lang="it-IT" dirty="0"/>
                        <a:t>Il compito somministrato…………….</a:t>
                      </a:r>
                    </a:p>
                    <a:p>
                      <a:r>
                        <a:rPr lang="it-IT" dirty="0"/>
                        <a:t>…………………………………………… </a:t>
                      </a:r>
                    </a:p>
                    <a:p>
                      <a:r>
                        <a:rPr lang="it-IT" dirty="0"/>
                        <a:t>è stato svolto</a:t>
                      </a:r>
                    </a:p>
                    <a:p>
                      <a:endParaRPr lang="it-IT" dirty="0"/>
                    </a:p>
                  </a:txBody>
                  <a:tcPr/>
                </a:tc>
                <a:tc>
                  <a:txBody>
                    <a:bodyPr/>
                    <a:lstStyle/>
                    <a:p>
                      <a:r>
                        <a:rPr lang="it-IT" dirty="0"/>
                        <a:t>…Con sicurezza!</a:t>
                      </a:r>
                    </a:p>
                  </a:txBody>
                  <a:tcPr/>
                </a:tc>
                <a:tc>
                  <a:txBody>
                    <a:bodyPr/>
                    <a:lstStyle/>
                    <a:p>
                      <a:r>
                        <a:rPr lang="it-IT" dirty="0"/>
                        <a:t>…Con qualche incertezza!</a:t>
                      </a:r>
                    </a:p>
                  </a:txBody>
                  <a:tcPr/>
                </a:tc>
                <a:tc>
                  <a:txBody>
                    <a:bodyPr/>
                    <a:lstStyle/>
                    <a:p>
                      <a:r>
                        <a:rPr lang="it-IT" dirty="0"/>
                        <a:t>…con difficoltà!</a:t>
                      </a:r>
                    </a:p>
                  </a:txBody>
                  <a:tcPr/>
                </a:tc>
                <a:extLst>
                  <a:ext uri="{0D108BD9-81ED-4DB2-BD59-A6C34878D82A}">
                    <a16:rowId xmlns:a16="http://schemas.microsoft.com/office/drawing/2014/main" val="2636563255"/>
                  </a:ext>
                </a:extLst>
              </a:tr>
              <a:tr h="519273">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3028685441"/>
                  </a:ext>
                </a:extLst>
              </a:tr>
              <a:tr h="460571">
                <a:tc>
                  <a:txBody>
                    <a:bodyPr/>
                    <a:lstStyle/>
                    <a:p>
                      <a:endParaRPr lang="it-IT"/>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2038424174"/>
                  </a:ext>
                </a:extLst>
              </a:tr>
              <a:tr h="512241">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1743834577"/>
                  </a:ext>
                </a:extLst>
              </a:tr>
              <a:tr h="512241">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4062104660"/>
                  </a:ext>
                </a:extLst>
              </a:tr>
              <a:tr h="494966">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2726861054"/>
                  </a:ext>
                </a:extLst>
              </a:tr>
              <a:tr h="11514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Osservazioni dell’insegnante</a:t>
                      </a:r>
                    </a:p>
                    <a:p>
                      <a:endParaRPr lang="it-IT" dirty="0"/>
                    </a:p>
                    <a:p>
                      <a:endParaRPr lang="it-IT" dirty="0"/>
                    </a:p>
                  </a:txBody>
                  <a:tcPr>
                    <a:lnR w="12700" cap="flat" cmpd="sng" algn="ctr">
                      <a:solidFill>
                        <a:schemeClr val="tx1"/>
                      </a:solidFill>
                      <a:prstDash val="solid"/>
                      <a:round/>
                      <a:headEnd type="none" w="med" len="med"/>
                      <a:tailEnd type="none" w="med" len="med"/>
                    </a:lnR>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tcPr>
                </a:tc>
                <a:tc>
                  <a:txBody>
                    <a:bodyPr/>
                    <a:lstStyle/>
                    <a:p>
                      <a:endParaRPr lang="it-IT" dirty="0"/>
                    </a:p>
                  </a:txBody>
                  <a:tcPr/>
                </a:tc>
                <a:extLst>
                  <a:ext uri="{0D108BD9-81ED-4DB2-BD59-A6C34878D82A}">
                    <a16:rowId xmlns:a16="http://schemas.microsoft.com/office/drawing/2014/main" val="1405156764"/>
                  </a:ext>
                </a:extLst>
              </a:tr>
            </a:tbl>
          </a:graphicData>
        </a:graphic>
      </p:graphicFrame>
      <p:pic>
        <p:nvPicPr>
          <p:cNvPr id="3" name="Immagine 2">
            <a:extLst>
              <a:ext uri="{FF2B5EF4-FFF2-40B4-BE49-F238E27FC236}">
                <a16:creationId xmlns:a16="http://schemas.microsoft.com/office/drawing/2014/main" id="{1BAAACCB-CA57-4056-B12D-B604BD8D86B8}"/>
              </a:ext>
            </a:extLst>
          </p:cNvPr>
          <p:cNvPicPr>
            <a:picLocks noChangeAspect="1"/>
          </p:cNvPicPr>
          <p:nvPr/>
        </p:nvPicPr>
        <p:blipFill>
          <a:blip r:embed="rId2"/>
          <a:stretch>
            <a:fillRect/>
          </a:stretch>
        </p:blipFill>
        <p:spPr>
          <a:xfrm>
            <a:off x="4820712" y="1335919"/>
            <a:ext cx="1362028" cy="1274156"/>
          </a:xfrm>
          <a:prstGeom prst="rect">
            <a:avLst/>
          </a:prstGeom>
        </p:spPr>
      </p:pic>
      <p:pic>
        <p:nvPicPr>
          <p:cNvPr id="4" name="Immagine 3">
            <a:extLst>
              <a:ext uri="{FF2B5EF4-FFF2-40B4-BE49-F238E27FC236}">
                <a16:creationId xmlns:a16="http://schemas.microsoft.com/office/drawing/2014/main" id="{B7883E24-62B9-419F-903B-8914D811A32B}"/>
              </a:ext>
            </a:extLst>
          </p:cNvPr>
          <p:cNvPicPr>
            <a:picLocks noChangeAspect="1"/>
          </p:cNvPicPr>
          <p:nvPr/>
        </p:nvPicPr>
        <p:blipFill>
          <a:blip r:embed="rId3"/>
          <a:stretch>
            <a:fillRect/>
          </a:stretch>
        </p:blipFill>
        <p:spPr>
          <a:xfrm>
            <a:off x="7682647" y="1335919"/>
            <a:ext cx="1479283" cy="1274156"/>
          </a:xfrm>
          <a:prstGeom prst="rect">
            <a:avLst/>
          </a:prstGeom>
        </p:spPr>
      </p:pic>
      <p:pic>
        <p:nvPicPr>
          <p:cNvPr id="5" name="Immagine 4">
            <a:extLst>
              <a:ext uri="{FF2B5EF4-FFF2-40B4-BE49-F238E27FC236}">
                <a16:creationId xmlns:a16="http://schemas.microsoft.com/office/drawing/2014/main" id="{6FFCBEB1-F5E8-4696-A505-DFD9F93CFE47}"/>
              </a:ext>
            </a:extLst>
          </p:cNvPr>
          <p:cNvPicPr>
            <a:picLocks noChangeAspect="1"/>
          </p:cNvPicPr>
          <p:nvPr/>
        </p:nvPicPr>
        <p:blipFill>
          <a:blip r:embed="rId4"/>
          <a:stretch>
            <a:fillRect/>
          </a:stretch>
        </p:blipFill>
        <p:spPr>
          <a:xfrm>
            <a:off x="10273751" y="1335919"/>
            <a:ext cx="1276528" cy="1305107"/>
          </a:xfrm>
          <a:prstGeom prst="rect">
            <a:avLst/>
          </a:prstGeom>
        </p:spPr>
      </p:pic>
      <p:sp>
        <p:nvSpPr>
          <p:cNvPr id="7" name="CasellaDiTesto 6">
            <a:extLst>
              <a:ext uri="{FF2B5EF4-FFF2-40B4-BE49-F238E27FC236}">
                <a16:creationId xmlns:a16="http://schemas.microsoft.com/office/drawing/2014/main" id="{70A94183-B926-49B8-9F35-C4A3CE69518E}"/>
              </a:ext>
            </a:extLst>
          </p:cNvPr>
          <p:cNvSpPr txBox="1"/>
          <p:nvPr/>
        </p:nvSpPr>
        <p:spPr>
          <a:xfrm>
            <a:off x="-32299" y="253681"/>
            <a:ext cx="11068050" cy="400110"/>
          </a:xfrm>
          <a:prstGeom prst="rect">
            <a:avLst/>
          </a:prstGeom>
          <a:noFill/>
        </p:spPr>
        <p:txBody>
          <a:bodyPr wrap="square" rtlCol="0">
            <a:spAutoFit/>
          </a:bodyPr>
          <a:lstStyle/>
          <a:p>
            <a:pPr algn="ctr"/>
            <a:r>
              <a:rPr lang="it-IT" sz="2000" dirty="0"/>
              <a:t>Valutazione</a:t>
            </a:r>
          </a:p>
        </p:txBody>
      </p:sp>
    </p:spTree>
    <p:extLst>
      <p:ext uri="{BB962C8B-B14F-4D97-AF65-F5344CB8AC3E}">
        <p14:creationId xmlns:p14="http://schemas.microsoft.com/office/powerpoint/2010/main" val="2017877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8808FE22-32EB-4C26-957F-B3FC54ADB70C}"/>
              </a:ext>
            </a:extLst>
          </p:cNvPr>
          <p:cNvGraphicFramePr>
            <a:graphicFrameLocks noGrp="1"/>
          </p:cNvGraphicFramePr>
          <p:nvPr>
            <p:extLst/>
          </p:nvPr>
        </p:nvGraphicFramePr>
        <p:xfrm>
          <a:off x="224118" y="824752"/>
          <a:ext cx="11992468" cy="6033246"/>
        </p:xfrm>
        <a:graphic>
          <a:graphicData uri="http://schemas.openxmlformats.org/drawingml/2006/table">
            <a:tbl>
              <a:tblPr firstRow="1" bandRow="1">
                <a:tableStyleId>{5940675A-B579-460E-94D1-54222C63F5DA}</a:tableStyleId>
              </a:tblPr>
              <a:tblGrid>
                <a:gridCol w="4196080">
                  <a:extLst>
                    <a:ext uri="{9D8B030D-6E8A-4147-A177-3AD203B41FA5}">
                      <a16:colId xmlns:a16="http://schemas.microsoft.com/office/drawing/2014/main" val="2458179194"/>
                    </a:ext>
                  </a:extLst>
                </a:gridCol>
                <a:gridCol w="2598796">
                  <a:extLst>
                    <a:ext uri="{9D8B030D-6E8A-4147-A177-3AD203B41FA5}">
                      <a16:colId xmlns:a16="http://schemas.microsoft.com/office/drawing/2014/main" val="1517683629"/>
                    </a:ext>
                  </a:extLst>
                </a:gridCol>
                <a:gridCol w="2598796">
                  <a:extLst>
                    <a:ext uri="{9D8B030D-6E8A-4147-A177-3AD203B41FA5}">
                      <a16:colId xmlns:a16="http://schemas.microsoft.com/office/drawing/2014/main" val="4234010986"/>
                    </a:ext>
                  </a:extLst>
                </a:gridCol>
                <a:gridCol w="2598796">
                  <a:extLst>
                    <a:ext uri="{9D8B030D-6E8A-4147-A177-3AD203B41FA5}">
                      <a16:colId xmlns:a16="http://schemas.microsoft.com/office/drawing/2014/main" val="1143385694"/>
                    </a:ext>
                  </a:extLst>
                </a:gridCol>
              </a:tblGrid>
              <a:tr h="2382524">
                <a:tc>
                  <a:txBody>
                    <a:bodyPr/>
                    <a:lstStyle/>
                    <a:p>
                      <a:r>
                        <a:rPr lang="it-IT" dirty="0"/>
                        <a:t>Cognome e nome dell’alunno/a</a:t>
                      </a:r>
                    </a:p>
                    <a:p>
                      <a:r>
                        <a:rPr lang="it-IT" dirty="0"/>
                        <a:t>……………………………………………</a:t>
                      </a:r>
                    </a:p>
                    <a:p>
                      <a:endParaRPr lang="it-IT" dirty="0"/>
                    </a:p>
                    <a:p>
                      <a:endParaRPr lang="it-IT" dirty="0"/>
                    </a:p>
                    <a:p>
                      <a:r>
                        <a:rPr lang="it-IT" dirty="0"/>
                        <a:t>Il compito somministrato…………….</a:t>
                      </a:r>
                    </a:p>
                    <a:p>
                      <a:r>
                        <a:rPr lang="it-IT" dirty="0"/>
                        <a:t>…………………………………………… </a:t>
                      </a:r>
                    </a:p>
                    <a:p>
                      <a:r>
                        <a:rPr lang="it-IT" dirty="0"/>
                        <a:t>è stato svolto</a:t>
                      </a:r>
                    </a:p>
                    <a:p>
                      <a:endParaRPr lang="it-IT" dirty="0"/>
                    </a:p>
                  </a:txBody>
                  <a:tcPr/>
                </a:tc>
                <a:tc>
                  <a:txBody>
                    <a:bodyPr/>
                    <a:lstStyle/>
                    <a:p>
                      <a:r>
                        <a:rPr lang="it-IT" dirty="0"/>
                        <a:t>…Con sicurezza!</a:t>
                      </a:r>
                    </a:p>
                  </a:txBody>
                  <a:tcPr/>
                </a:tc>
                <a:tc>
                  <a:txBody>
                    <a:bodyPr/>
                    <a:lstStyle/>
                    <a:p>
                      <a:r>
                        <a:rPr lang="it-IT" dirty="0"/>
                        <a:t>…Con qualche incertezza!</a:t>
                      </a:r>
                    </a:p>
                  </a:txBody>
                  <a:tcPr/>
                </a:tc>
                <a:tc>
                  <a:txBody>
                    <a:bodyPr/>
                    <a:lstStyle/>
                    <a:p>
                      <a:r>
                        <a:rPr lang="it-IT" dirty="0"/>
                        <a:t>…con difficoltà!</a:t>
                      </a:r>
                    </a:p>
                  </a:txBody>
                  <a:tcPr/>
                </a:tc>
                <a:extLst>
                  <a:ext uri="{0D108BD9-81ED-4DB2-BD59-A6C34878D82A}">
                    <a16:rowId xmlns:a16="http://schemas.microsoft.com/office/drawing/2014/main" val="2636563255"/>
                  </a:ext>
                </a:extLst>
              </a:tr>
              <a:tr h="519273">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3028685441"/>
                  </a:ext>
                </a:extLst>
              </a:tr>
              <a:tr h="460571">
                <a:tc>
                  <a:txBody>
                    <a:bodyPr/>
                    <a:lstStyle/>
                    <a:p>
                      <a:endParaRPr lang="it-IT"/>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2038424174"/>
                  </a:ext>
                </a:extLst>
              </a:tr>
              <a:tr h="512241">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1743834577"/>
                  </a:ext>
                </a:extLst>
              </a:tr>
              <a:tr h="512241">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4062104660"/>
                  </a:ext>
                </a:extLst>
              </a:tr>
              <a:tr h="494966">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2726861054"/>
                  </a:ext>
                </a:extLst>
              </a:tr>
              <a:tr h="11514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Osservazioni dell’insegnante</a:t>
                      </a:r>
                    </a:p>
                    <a:p>
                      <a:endParaRPr lang="it-IT" dirty="0"/>
                    </a:p>
                    <a:p>
                      <a:endParaRPr lang="it-IT" dirty="0"/>
                    </a:p>
                  </a:txBody>
                  <a:tcPr>
                    <a:lnR w="12700" cap="flat" cmpd="sng" algn="ctr">
                      <a:solidFill>
                        <a:schemeClr val="tx1"/>
                      </a:solidFill>
                      <a:prstDash val="solid"/>
                      <a:round/>
                      <a:headEnd type="none" w="med" len="med"/>
                      <a:tailEnd type="none" w="med" len="med"/>
                    </a:lnR>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tcPr>
                </a:tc>
                <a:tc>
                  <a:txBody>
                    <a:bodyPr/>
                    <a:lstStyle/>
                    <a:p>
                      <a:endParaRPr lang="it-IT" dirty="0"/>
                    </a:p>
                  </a:txBody>
                  <a:tcPr/>
                </a:tc>
                <a:extLst>
                  <a:ext uri="{0D108BD9-81ED-4DB2-BD59-A6C34878D82A}">
                    <a16:rowId xmlns:a16="http://schemas.microsoft.com/office/drawing/2014/main" val="1405156764"/>
                  </a:ext>
                </a:extLst>
              </a:tr>
            </a:tbl>
          </a:graphicData>
        </a:graphic>
      </p:graphicFrame>
      <p:pic>
        <p:nvPicPr>
          <p:cNvPr id="3" name="Immagine 2">
            <a:extLst>
              <a:ext uri="{FF2B5EF4-FFF2-40B4-BE49-F238E27FC236}">
                <a16:creationId xmlns:a16="http://schemas.microsoft.com/office/drawing/2014/main" id="{1BAAACCB-CA57-4056-B12D-B604BD8D86B8}"/>
              </a:ext>
            </a:extLst>
          </p:cNvPr>
          <p:cNvPicPr>
            <a:picLocks noChangeAspect="1"/>
          </p:cNvPicPr>
          <p:nvPr/>
        </p:nvPicPr>
        <p:blipFill>
          <a:blip r:embed="rId2"/>
          <a:stretch>
            <a:fillRect/>
          </a:stretch>
        </p:blipFill>
        <p:spPr>
          <a:xfrm>
            <a:off x="4820711" y="1335918"/>
            <a:ext cx="1479283" cy="1448363"/>
          </a:xfrm>
          <a:prstGeom prst="rect">
            <a:avLst/>
          </a:prstGeom>
        </p:spPr>
      </p:pic>
      <p:pic>
        <p:nvPicPr>
          <p:cNvPr id="4" name="Immagine 3">
            <a:extLst>
              <a:ext uri="{FF2B5EF4-FFF2-40B4-BE49-F238E27FC236}">
                <a16:creationId xmlns:a16="http://schemas.microsoft.com/office/drawing/2014/main" id="{B7883E24-62B9-419F-903B-8914D811A32B}"/>
              </a:ext>
            </a:extLst>
          </p:cNvPr>
          <p:cNvPicPr>
            <a:picLocks noChangeAspect="1"/>
          </p:cNvPicPr>
          <p:nvPr/>
        </p:nvPicPr>
        <p:blipFill>
          <a:blip r:embed="rId3"/>
          <a:stretch>
            <a:fillRect/>
          </a:stretch>
        </p:blipFill>
        <p:spPr>
          <a:xfrm>
            <a:off x="7682647" y="1479175"/>
            <a:ext cx="1479283" cy="1305107"/>
          </a:xfrm>
          <a:prstGeom prst="rect">
            <a:avLst/>
          </a:prstGeom>
        </p:spPr>
      </p:pic>
      <p:pic>
        <p:nvPicPr>
          <p:cNvPr id="5" name="Immagine 4">
            <a:extLst>
              <a:ext uri="{FF2B5EF4-FFF2-40B4-BE49-F238E27FC236}">
                <a16:creationId xmlns:a16="http://schemas.microsoft.com/office/drawing/2014/main" id="{6FFCBEB1-F5E8-4696-A505-DFD9F93CFE47}"/>
              </a:ext>
            </a:extLst>
          </p:cNvPr>
          <p:cNvPicPr>
            <a:picLocks noChangeAspect="1"/>
          </p:cNvPicPr>
          <p:nvPr/>
        </p:nvPicPr>
        <p:blipFill>
          <a:blip r:embed="rId4"/>
          <a:stretch>
            <a:fillRect/>
          </a:stretch>
        </p:blipFill>
        <p:spPr>
          <a:xfrm>
            <a:off x="10273751" y="1479175"/>
            <a:ext cx="1276528" cy="1305107"/>
          </a:xfrm>
          <a:prstGeom prst="rect">
            <a:avLst/>
          </a:prstGeom>
        </p:spPr>
      </p:pic>
      <p:sp>
        <p:nvSpPr>
          <p:cNvPr id="7" name="CasellaDiTesto 6">
            <a:extLst>
              <a:ext uri="{FF2B5EF4-FFF2-40B4-BE49-F238E27FC236}">
                <a16:creationId xmlns:a16="http://schemas.microsoft.com/office/drawing/2014/main" id="{70A94183-B926-49B8-9F35-C4A3CE69518E}"/>
              </a:ext>
            </a:extLst>
          </p:cNvPr>
          <p:cNvSpPr txBox="1"/>
          <p:nvPr/>
        </p:nvSpPr>
        <p:spPr>
          <a:xfrm>
            <a:off x="-32299" y="253681"/>
            <a:ext cx="11068050" cy="400110"/>
          </a:xfrm>
          <a:prstGeom prst="rect">
            <a:avLst/>
          </a:prstGeom>
          <a:noFill/>
        </p:spPr>
        <p:txBody>
          <a:bodyPr wrap="square" rtlCol="0">
            <a:spAutoFit/>
          </a:bodyPr>
          <a:lstStyle/>
          <a:p>
            <a:pPr algn="ctr"/>
            <a:r>
              <a:rPr lang="it-IT" sz="2000" dirty="0"/>
              <a:t>Valutazione</a:t>
            </a:r>
          </a:p>
        </p:txBody>
      </p:sp>
    </p:spTree>
    <p:extLst>
      <p:ext uri="{BB962C8B-B14F-4D97-AF65-F5344CB8AC3E}">
        <p14:creationId xmlns:p14="http://schemas.microsoft.com/office/powerpoint/2010/main" val="2137592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3B10F7E-308A-4701-A964-ED8A97454BED}"/>
              </a:ext>
            </a:extLst>
          </p:cNvPr>
          <p:cNvSpPr/>
          <p:nvPr/>
        </p:nvSpPr>
        <p:spPr>
          <a:xfrm>
            <a:off x="2788024" y="1999129"/>
            <a:ext cx="6355975" cy="923330"/>
          </a:xfrm>
          <a:prstGeom prst="rect">
            <a:avLst/>
          </a:prstGeom>
        </p:spPr>
        <p:txBody>
          <a:bodyPr wrap="square">
            <a:spAutoFit/>
          </a:bodyPr>
          <a:lstStyle/>
          <a:p>
            <a:r>
              <a:rPr lang="it-IT" dirty="0">
                <a:solidFill>
                  <a:srgbClr val="C00000"/>
                </a:solidFill>
              </a:rPr>
              <a:t>La finalità complessiva dell’Orientamento narrativo è </a:t>
            </a:r>
          </a:p>
          <a:p>
            <a:endParaRPr lang="it-IT" dirty="0">
              <a:solidFill>
                <a:srgbClr val="C00000"/>
              </a:solidFill>
            </a:endParaRPr>
          </a:p>
          <a:p>
            <a:r>
              <a:rPr lang="it-IT" dirty="0">
                <a:solidFill>
                  <a:srgbClr val="C00000"/>
                </a:solidFill>
              </a:rPr>
              <a:t>l’autonomia dei soggetti. </a:t>
            </a:r>
          </a:p>
        </p:txBody>
      </p:sp>
    </p:spTree>
    <p:extLst>
      <p:ext uri="{BB962C8B-B14F-4D97-AF65-F5344CB8AC3E}">
        <p14:creationId xmlns:p14="http://schemas.microsoft.com/office/powerpoint/2010/main" val="1613588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5800F9C-CFC9-466A-9F8D-CFD60D1ADD81}"/>
              </a:ext>
            </a:extLst>
          </p:cNvPr>
          <p:cNvSpPr>
            <a:spLocks noGrp="1"/>
          </p:cNvSpPr>
          <p:nvPr>
            <p:ph idx="1"/>
          </p:nvPr>
        </p:nvSpPr>
        <p:spPr>
          <a:xfrm>
            <a:off x="2589212" y="851647"/>
            <a:ext cx="8915400" cy="5059575"/>
          </a:xfrm>
        </p:spPr>
        <p:txBody>
          <a:bodyPr>
            <a:normAutofit/>
          </a:bodyPr>
          <a:lstStyle/>
          <a:p>
            <a:pPr marL="0" indent="0">
              <a:buNone/>
            </a:pPr>
            <a:r>
              <a:rPr lang="it-IT" dirty="0"/>
              <a:t>È fondamentale evidenziare </a:t>
            </a:r>
            <a:r>
              <a:rPr lang="it-IT" dirty="0">
                <a:solidFill>
                  <a:srgbClr val="FF0000"/>
                </a:solidFill>
              </a:rPr>
              <a:t>il legame che intercorre tra la narrazione e la sua dimensione psicopedagogica, </a:t>
            </a:r>
            <a:r>
              <a:rPr lang="it-IT" dirty="0"/>
              <a:t>fatta di cambiamenti, strade, percorsi verso se stessi e verso gli altri, di comprensione, di crescita,  di evoluzione, di scoperta; così come è fondamentale individuare la forte </a:t>
            </a:r>
            <a:r>
              <a:rPr lang="it-IT" dirty="0">
                <a:solidFill>
                  <a:srgbClr val="FF0000"/>
                </a:solidFill>
              </a:rPr>
              <a:t>connessione tra la dimensione psicopedagogica della narrazione e la strutturazione dell’identità individuale</a:t>
            </a:r>
            <a:r>
              <a:rPr lang="it-IT" dirty="0"/>
              <a:t>. La storia personale di ogni individuo subisce infatti, nel racconto di sé, una scomposizione e una ricomposizione, che impegna il soggetto in un cammino verso una </a:t>
            </a:r>
            <a:r>
              <a:rPr lang="it-IT" dirty="0" err="1"/>
              <a:t>problematizzazione</a:t>
            </a:r>
            <a:r>
              <a:rPr lang="it-IT" dirty="0"/>
              <a:t>, un decentramento, una riflessione, una comprensione reale e una possibilità di intervento sulla realtà. Il legame tra costruzione dell’identità personale, narrazione, comunicazione e pensiero </a:t>
            </a:r>
            <a:r>
              <a:rPr lang="it-IT" dirty="0" err="1"/>
              <a:t>nar</a:t>
            </a:r>
            <a:r>
              <a:rPr lang="it-IT" dirty="0"/>
              <a:t>- </a:t>
            </a:r>
            <a:r>
              <a:rPr lang="it-IT" dirty="0" err="1"/>
              <a:t>rativo</a:t>
            </a:r>
            <a:r>
              <a:rPr lang="it-IT" dirty="0"/>
              <a:t> è molto stretto, poiché ogni identità si struttura nella comunicazione con gli altri, nella dimensione sociale, relazionale, culturale. È attraverso la dimensione narrativa, infatti, che la mente si racconta a se stessa e agli altri, in un processo di costante costruzione e ricostruzione, su un piano non solo individuale ma anche interattivo e sociale, attraverso cui «l’identità del sé si dà concretamente come </a:t>
            </a:r>
            <a:r>
              <a:rPr lang="it-IT" i="1" dirty="0"/>
              <a:t>identità narrativa</a:t>
            </a:r>
            <a:r>
              <a:rPr lang="it-IT" dirty="0"/>
              <a:t>».</a:t>
            </a:r>
          </a:p>
          <a:p>
            <a:endParaRPr lang="it-IT" dirty="0"/>
          </a:p>
        </p:txBody>
      </p:sp>
    </p:spTree>
    <p:extLst>
      <p:ext uri="{BB962C8B-B14F-4D97-AF65-F5344CB8AC3E}">
        <p14:creationId xmlns:p14="http://schemas.microsoft.com/office/powerpoint/2010/main" val="194210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F069AA-3A2D-46BC-BE8A-C066574E2329}"/>
              </a:ext>
            </a:extLst>
          </p:cNvPr>
          <p:cNvSpPr>
            <a:spLocks noGrp="1"/>
          </p:cNvSpPr>
          <p:nvPr>
            <p:ph type="title"/>
          </p:nvPr>
        </p:nvSpPr>
        <p:spPr/>
        <p:txBody>
          <a:bodyPr>
            <a:normAutofit fontScale="90000"/>
          </a:bodyPr>
          <a:lstStyle/>
          <a:p>
            <a:r>
              <a:rPr lang="en-US" sz="3100" b="1" dirty="0" err="1">
                <a:solidFill>
                  <a:srgbClr val="FF0000"/>
                </a:solidFill>
              </a:rPr>
              <a:t>Narrazione</a:t>
            </a:r>
            <a:r>
              <a:rPr lang="en-US" sz="3100" b="1" dirty="0">
                <a:solidFill>
                  <a:srgbClr val="FF0000"/>
                </a:solidFill>
              </a:rPr>
              <a:t> e </a:t>
            </a:r>
            <a:r>
              <a:rPr lang="en-US" sz="3100" b="1" dirty="0" err="1">
                <a:solidFill>
                  <a:srgbClr val="FF0000"/>
                </a:solidFill>
              </a:rPr>
              <a:t>strutturazione</a:t>
            </a:r>
            <a:r>
              <a:rPr lang="en-US" sz="3100" b="1" dirty="0">
                <a:solidFill>
                  <a:srgbClr val="FF0000"/>
                </a:solidFill>
              </a:rPr>
              <a:t> </a:t>
            </a:r>
            <a:r>
              <a:rPr lang="en-US" sz="3100" b="1" dirty="0" err="1">
                <a:solidFill>
                  <a:srgbClr val="FF0000"/>
                </a:solidFill>
              </a:rPr>
              <a:t>dell’identità</a:t>
            </a:r>
            <a:r>
              <a:rPr lang="en-US" sz="3100" b="1" dirty="0">
                <a:solidFill>
                  <a:srgbClr val="FF0000"/>
                </a:solidFill>
              </a:rPr>
              <a:t> </a:t>
            </a:r>
            <a:r>
              <a:rPr lang="en-US" sz="3100" b="1" dirty="0" err="1">
                <a:solidFill>
                  <a:srgbClr val="FF0000"/>
                </a:solidFill>
              </a:rPr>
              <a:t>individuale</a:t>
            </a:r>
            <a:br>
              <a:rPr lang="it-IT" b="1" dirty="0"/>
            </a:br>
            <a:endParaRPr lang="it-IT" dirty="0"/>
          </a:p>
        </p:txBody>
      </p:sp>
      <p:sp>
        <p:nvSpPr>
          <p:cNvPr id="4" name="Segnaposto contenuto 3">
            <a:extLst>
              <a:ext uri="{FF2B5EF4-FFF2-40B4-BE49-F238E27FC236}">
                <a16:creationId xmlns:a16="http://schemas.microsoft.com/office/drawing/2014/main" id="{F245CC2C-4B00-4664-BBA4-7AB52547C528}"/>
              </a:ext>
            </a:extLst>
          </p:cNvPr>
          <p:cNvSpPr>
            <a:spLocks noGrp="1"/>
          </p:cNvSpPr>
          <p:nvPr>
            <p:ph idx="1"/>
          </p:nvPr>
        </p:nvSpPr>
        <p:spPr/>
        <p:txBody>
          <a:bodyPr>
            <a:normAutofit fontScale="92500" lnSpcReduction="10000"/>
          </a:bodyPr>
          <a:lstStyle/>
          <a:p>
            <a:pPr marL="0" indent="0">
              <a:buNone/>
            </a:pPr>
            <a:r>
              <a:rPr lang="it-IT" dirty="0"/>
              <a:t>Portare l’approccio narrativo-autobiografico all’interno della scuola, e soprattutto in quella dell’infanzia, si rivela estremamente utile poiché è nella </a:t>
            </a:r>
            <a:r>
              <a:rPr lang="it-IT" i="1" dirty="0"/>
              <a:t>prima scuola </a:t>
            </a:r>
            <a:r>
              <a:rPr lang="it-IT" dirty="0"/>
              <a:t>che l’attività narrativa può intervenire quale esercizio delle capacità linguistico-cognitive proprie del pensiero narrativo (Bruner, 1988) e argomentativo (Pontecorvo e </a:t>
            </a:r>
            <a:r>
              <a:rPr lang="it-IT" dirty="0" err="1"/>
              <a:t>Orsolini</a:t>
            </a:r>
            <a:r>
              <a:rPr lang="it-IT" dirty="0"/>
              <a:t>, 1989), assumendo così un ruolo essenziale nel cammino formativo umano, un ruolo «cruciale nella formazione, nella crescita, nello sviluppo del soggetto, un ruolo insostituibile e assai sofisticato, talvolta sfuggente, ma forte e centrale» (Cambi, </a:t>
            </a:r>
            <a:r>
              <a:rPr lang="it-IT" dirty="0" err="1"/>
              <a:t>Cives</a:t>
            </a:r>
            <a:r>
              <a:rPr lang="it-IT" dirty="0"/>
              <a:t>, 1996).</a:t>
            </a:r>
          </a:p>
          <a:p>
            <a:pPr marL="0" indent="0">
              <a:buNone/>
            </a:pPr>
            <a:r>
              <a:rPr lang="it-IT" dirty="0"/>
              <a:t> </a:t>
            </a:r>
            <a:r>
              <a:rPr lang="it-IT" dirty="0">
                <a:solidFill>
                  <a:srgbClr val="FF0000"/>
                </a:solidFill>
              </a:rPr>
              <a:t>Quello che l’insegnante può fare, allora, è creare e offrire agli alunni uno </a:t>
            </a:r>
            <a:r>
              <a:rPr lang="it-IT" i="1" dirty="0">
                <a:solidFill>
                  <a:srgbClr val="FF0000"/>
                </a:solidFill>
              </a:rPr>
              <a:t>spazio </a:t>
            </a:r>
            <a:r>
              <a:rPr lang="it-IT" dirty="0">
                <a:solidFill>
                  <a:srgbClr val="FF0000"/>
                </a:solidFill>
              </a:rPr>
              <a:t>narrativo e un </a:t>
            </a:r>
            <a:r>
              <a:rPr lang="it-IT" i="1" dirty="0">
                <a:solidFill>
                  <a:srgbClr val="FF0000"/>
                </a:solidFill>
              </a:rPr>
              <a:t>tempo </a:t>
            </a:r>
            <a:r>
              <a:rPr lang="it-IT" dirty="0">
                <a:solidFill>
                  <a:srgbClr val="FF0000"/>
                </a:solidFill>
              </a:rPr>
              <a:t>per la narrazione: un contesto stimolante, che stimoli il pensiero, la curiosità, compresa quella verso se stessi, il desiderio di conoscersi, di comprendersi attraverso il gioco e la narrazione.</a:t>
            </a:r>
            <a:r>
              <a:rPr lang="it-IT" dirty="0"/>
              <a:t> Anche l’aspetto della condivisione è fondamentale: l’uso della narrazione evidenzia, fisiologicamente, i contrasti e le diverse modalità espressive e relazionali, nonché creative e immaginative.</a:t>
            </a:r>
          </a:p>
          <a:p>
            <a:pPr marL="0" indent="0">
              <a:buNone/>
            </a:pPr>
            <a:endParaRPr lang="it-IT" dirty="0"/>
          </a:p>
        </p:txBody>
      </p:sp>
    </p:spTree>
    <p:extLst>
      <p:ext uri="{BB962C8B-B14F-4D97-AF65-F5344CB8AC3E}">
        <p14:creationId xmlns:p14="http://schemas.microsoft.com/office/powerpoint/2010/main" val="664794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A5CB14A6-CA34-453A-A679-7E462792ED36}"/>
              </a:ext>
            </a:extLst>
          </p:cNvPr>
          <p:cNvSpPr/>
          <p:nvPr/>
        </p:nvSpPr>
        <p:spPr>
          <a:xfrm>
            <a:off x="367553" y="612845"/>
            <a:ext cx="11259671" cy="4832092"/>
          </a:xfrm>
          <a:prstGeom prst="rect">
            <a:avLst/>
          </a:prstGeom>
        </p:spPr>
        <p:txBody>
          <a:bodyPr wrap="square">
            <a:spAutoFit/>
          </a:bodyPr>
          <a:lstStyle/>
          <a:p>
            <a:endParaRPr lang="it-IT" sz="2200" spc="-10" dirty="0">
              <a:solidFill>
                <a:srgbClr val="191919"/>
              </a:solidFill>
              <a:latin typeface="Calibri" panose="020F0502020204030204" pitchFamily="34" charset="0"/>
              <a:ea typeface="Calibri" panose="020F0502020204030204" pitchFamily="34" charset="0"/>
            </a:endParaRPr>
          </a:p>
          <a:p>
            <a:endParaRPr lang="it-IT" sz="2200" spc="-10" dirty="0">
              <a:solidFill>
                <a:srgbClr val="191919"/>
              </a:solidFill>
              <a:latin typeface="Calibri" panose="020F0502020204030204" pitchFamily="34" charset="0"/>
              <a:ea typeface="Calibri" panose="020F0502020204030204" pitchFamily="34" charset="0"/>
            </a:endParaRPr>
          </a:p>
          <a:p>
            <a:r>
              <a:rPr lang="it-IT" sz="2200" spc="-10" dirty="0">
                <a:solidFill>
                  <a:srgbClr val="191919"/>
                </a:solidFill>
                <a:latin typeface="Calibri" panose="020F0502020204030204" pitchFamily="34" charset="0"/>
                <a:ea typeface="Calibri" panose="020F0502020204030204" pitchFamily="34" charset="0"/>
              </a:rPr>
              <a:t>Le</a:t>
            </a:r>
            <a:r>
              <a:rPr lang="it-IT" sz="2200" spc="-50"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modalità</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attraverso</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cui</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intraprendere</a:t>
            </a:r>
            <a:r>
              <a:rPr lang="it-IT" sz="2200" spc="-4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questo</a:t>
            </a:r>
            <a:r>
              <a:rPr lang="it-IT" sz="2200" spc="-4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fondamentale</a:t>
            </a:r>
            <a:r>
              <a:rPr lang="it-IT" sz="2200" spc="-4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percorso</a:t>
            </a:r>
            <a:r>
              <a:rPr lang="it-IT" sz="2200" spc="-4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educativo</a:t>
            </a:r>
            <a:r>
              <a:rPr lang="it-IT" sz="2200" spc="-5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e</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formativo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sono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diverse:</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innanzitutto,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è</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particolarmente</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utile</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un</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FF0000"/>
                </a:solidFill>
                <a:latin typeface="Calibri" panose="020F0502020204030204" pitchFamily="34" charset="0"/>
                <a:ea typeface="Calibri" panose="020F0502020204030204" pitchFamily="34" charset="0"/>
              </a:rPr>
              <a:t>approc</a:t>
            </a:r>
            <a:r>
              <a:rPr lang="it-IT" sz="2200" spc="-15" dirty="0">
                <a:solidFill>
                  <a:srgbClr val="FF0000"/>
                </a:solidFill>
                <a:latin typeface="Calibri" panose="020F0502020204030204" pitchFamily="34" charset="0"/>
                <a:ea typeface="Calibri" panose="020F0502020204030204" pitchFamily="34" charset="0"/>
              </a:rPr>
              <a:t>cio</a:t>
            </a:r>
            <a:r>
              <a:rPr lang="it-IT" sz="2200" spc="-45" dirty="0">
                <a:solidFill>
                  <a:srgbClr val="FF0000"/>
                </a:solidFill>
                <a:latin typeface="Calibri" panose="020F0502020204030204" pitchFamily="34" charset="0"/>
                <a:ea typeface="Calibri" panose="020F0502020204030204" pitchFamily="34" charset="0"/>
              </a:rPr>
              <a:t> </a:t>
            </a:r>
            <a:r>
              <a:rPr lang="it-IT" sz="2200" spc="-15" dirty="0">
                <a:solidFill>
                  <a:srgbClr val="FF0000"/>
                </a:solidFill>
                <a:latin typeface="Calibri" panose="020F0502020204030204" pitchFamily="34" charset="0"/>
                <a:ea typeface="Calibri" panose="020F0502020204030204" pitchFamily="34" charset="0"/>
              </a:rPr>
              <a:t>narrativo</a:t>
            </a:r>
            <a:r>
              <a:rPr lang="it-IT" sz="2200" spc="-40" dirty="0">
                <a:solidFill>
                  <a:srgbClr val="FF0000"/>
                </a:solidFill>
                <a:latin typeface="Calibri" panose="020F0502020204030204" pitchFamily="34" charset="0"/>
                <a:ea typeface="Calibri" panose="020F0502020204030204" pitchFamily="34" charset="0"/>
              </a:rPr>
              <a:t> </a:t>
            </a:r>
            <a:r>
              <a:rPr lang="it-IT" sz="2200" i="1" spc="-15" dirty="0">
                <a:solidFill>
                  <a:srgbClr val="FF0000"/>
                </a:solidFill>
                <a:latin typeface="Calibri" panose="020F0502020204030204" pitchFamily="34" charset="0"/>
                <a:ea typeface="Calibri" panose="020F0502020204030204" pitchFamily="34" charset="0"/>
              </a:rPr>
              <a:t>autobiografico</a:t>
            </a:r>
            <a:r>
              <a:rPr lang="it-IT" sz="2200" spc="-15" dirty="0">
                <a:solidFill>
                  <a:srgbClr val="191919"/>
                </a:solidFill>
                <a:latin typeface="Calibri" panose="020F0502020204030204" pitchFamily="34" charset="0"/>
                <a:ea typeface="Calibri" panose="020F0502020204030204" pitchFamily="34" charset="0"/>
              </a:rPr>
              <a:t>.</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Ma</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non</a:t>
            </a:r>
            <a:r>
              <a:rPr lang="it-IT" sz="2200" spc="-40"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solo:</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la</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lettura,</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il</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racconto,</a:t>
            </a:r>
            <a:r>
              <a:rPr lang="it-IT" sz="2200" spc="-40"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l’ascolto</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di</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storie</a:t>
            </a:r>
            <a:r>
              <a:rPr lang="it-IT" sz="2200" spc="-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sono un punto di partenza indispensabile; la conversazione in piccolo e grande</a:t>
            </a:r>
            <a:r>
              <a:rPr lang="it-IT" sz="2200" spc="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gruppo su tematiche che favoriscano la riflessione, il pensiero critico, l’espres</a:t>
            </a:r>
            <a:r>
              <a:rPr lang="it-IT" sz="2200" spc="-10" dirty="0">
                <a:solidFill>
                  <a:srgbClr val="191919"/>
                </a:solidFill>
                <a:latin typeface="Calibri" panose="020F0502020204030204" pitchFamily="34" charset="0"/>
                <a:ea typeface="Calibri" panose="020F0502020204030204" pitchFamily="34" charset="0"/>
              </a:rPr>
              <a:t>sione</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delle</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proprie</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idee.</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Un</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elemento</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particolarmente</a:t>
            </a:r>
            <a:r>
              <a:rPr lang="it-IT" sz="2200" spc="-4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utile</a:t>
            </a:r>
            <a:r>
              <a:rPr lang="it-IT" sz="2200" dirty="0">
                <a:solidFill>
                  <a:srgbClr val="191919"/>
                </a:solidFill>
                <a:latin typeface="Calibri" panose="020F0502020204030204" pitchFamily="34" charset="0"/>
                <a:ea typeface="Calibri" panose="020F0502020204030204" pitchFamily="34" charset="0"/>
              </a:rPr>
              <a:t> è la </a:t>
            </a:r>
            <a:r>
              <a:rPr lang="it-IT" sz="2200" i="1" dirty="0" err="1">
                <a:solidFill>
                  <a:srgbClr val="FF0000"/>
                </a:solidFill>
                <a:latin typeface="Calibri" panose="020F0502020204030204" pitchFamily="34" charset="0"/>
                <a:ea typeface="Calibri" panose="020F0502020204030204" pitchFamily="34" charset="0"/>
              </a:rPr>
              <a:t>ludobiografia</a:t>
            </a:r>
            <a:r>
              <a:rPr lang="it-IT" sz="2200" i="1"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a:t>
            </a:r>
            <a:r>
              <a:rPr lang="it-IT" sz="2200" dirty="0" err="1">
                <a:solidFill>
                  <a:srgbClr val="191919"/>
                </a:solidFill>
                <a:latin typeface="Calibri" panose="020F0502020204030204" pitchFamily="34" charset="0"/>
                <a:ea typeface="Calibri" panose="020F0502020204030204" pitchFamily="34" charset="0"/>
              </a:rPr>
              <a:t>Staccioli</a:t>
            </a:r>
            <a:r>
              <a:rPr lang="it-IT" sz="2200" dirty="0">
                <a:solidFill>
                  <a:srgbClr val="191919"/>
                </a:solidFill>
                <a:latin typeface="Calibri" panose="020F0502020204030204" pitchFamily="34" charset="0"/>
                <a:ea typeface="Calibri" panose="020F0502020204030204" pitchFamily="34" charset="0"/>
              </a:rPr>
              <a:t>, 2010), una modalità</a:t>
            </a:r>
            <a:r>
              <a:rPr lang="it-IT" sz="2200" spc="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di</a:t>
            </a:r>
            <a:r>
              <a:rPr lang="it-IT" sz="2200" spc="-5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giocare</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attraverso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il</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racconto</a:t>
            </a:r>
            <a:r>
              <a:rPr lang="it-IT" sz="2200" spc="-5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di</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se</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stessi</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e</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degli</a:t>
            </a:r>
            <a:r>
              <a:rPr lang="it-IT" sz="2200" spc="-5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altri</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in</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grado</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di</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rappresentare</a:t>
            </a:r>
            <a:r>
              <a:rPr lang="it-IT" sz="2200" spc="-21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per</a:t>
            </a:r>
            <a:r>
              <a:rPr lang="it-IT" sz="2200" spc="-50"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l’insegnante</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un</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valido</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strumento</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per</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mettere</a:t>
            </a:r>
            <a:r>
              <a:rPr lang="it-IT" sz="2200" spc="-50"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in</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relazione</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in</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modo</a:t>
            </a:r>
            <a:r>
              <a:rPr lang="it-IT" sz="2200" spc="-45" dirty="0">
                <a:solidFill>
                  <a:srgbClr val="191919"/>
                </a:solidFill>
                <a:latin typeface="Calibri" panose="020F0502020204030204" pitchFamily="34" charset="0"/>
                <a:ea typeface="Calibri" panose="020F0502020204030204" pitchFamily="34" charset="0"/>
              </a:rPr>
              <a:t> </a:t>
            </a:r>
            <a:r>
              <a:rPr lang="it-IT" sz="2200" spc="-10" dirty="0">
                <a:solidFill>
                  <a:srgbClr val="191919"/>
                </a:solidFill>
                <a:latin typeface="Calibri" panose="020F0502020204030204" pitchFamily="34" charset="0"/>
                <a:ea typeface="Calibri" panose="020F0502020204030204" pitchFamily="34" charset="0"/>
              </a:rPr>
              <a:t>funzionale</a:t>
            </a:r>
            <a:r>
              <a:rPr lang="it-IT" sz="2200" spc="-21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e costruttivo gli allievi, evidenziando e stimolando la componente non solo del</a:t>
            </a:r>
            <a:r>
              <a:rPr lang="it-IT" sz="2200" spc="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raccontare</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e</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raccontarsi</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ma</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anche</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quella,</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altrettanto</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fondamentale,</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dell’ascoltare e ascoltarsi. Ciò che è importante ricreare nel mondo della scuola – e nella</a:t>
            </a:r>
            <a:r>
              <a:rPr lang="it-IT" sz="2200" spc="-21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scuola</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dell’Infanzia</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in</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modo</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particolare</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è</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un</a:t>
            </a:r>
            <a:r>
              <a:rPr lang="it-IT" sz="2200" spc="-20" dirty="0">
                <a:solidFill>
                  <a:srgbClr val="191919"/>
                </a:solidFill>
                <a:latin typeface="Calibri" panose="020F0502020204030204" pitchFamily="34" charset="0"/>
                <a:ea typeface="Calibri" panose="020F0502020204030204" pitchFamily="34" charset="0"/>
              </a:rPr>
              <a:t> </a:t>
            </a:r>
            <a:r>
              <a:rPr lang="it-IT" sz="2200" i="1" dirty="0">
                <a:solidFill>
                  <a:srgbClr val="191919"/>
                </a:solidFill>
                <a:latin typeface="Calibri" panose="020F0502020204030204" pitchFamily="34" charset="0"/>
                <a:ea typeface="Calibri" panose="020F0502020204030204" pitchFamily="34" charset="0"/>
              </a:rPr>
              <a:t>luogo</a:t>
            </a:r>
            <a:r>
              <a:rPr lang="it-IT" sz="2200" i="1"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destinato</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alla</a:t>
            </a:r>
            <a:r>
              <a:rPr lang="it-IT" sz="2200" spc="-3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narrazione</a:t>
            </a:r>
            <a:r>
              <a:rPr lang="it-IT" sz="2200" spc="-35"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e</a:t>
            </a:r>
            <a:r>
              <a:rPr lang="it-IT" sz="2200" spc="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all’ascolto,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fisico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prima</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di</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tutto,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ma</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anche</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mentale,</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una</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sorta</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di</a:t>
            </a:r>
            <a:r>
              <a:rPr lang="it-IT" sz="2200" spc="-4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modalità</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di</a:t>
            </a:r>
            <a:r>
              <a:rPr lang="it-IT" sz="2200" spc="-50" dirty="0">
                <a:solidFill>
                  <a:srgbClr val="191919"/>
                </a:solidFill>
                <a:latin typeface="Calibri" panose="020F0502020204030204" pitchFamily="34" charset="0"/>
                <a:ea typeface="Calibri" panose="020F0502020204030204" pitchFamily="34" charset="0"/>
              </a:rPr>
              <a:t> </a:t>
            </a:r>
            <a:r>
              <a:rPr lang="it-IT" sz="2200" dirty="0">
                <a:solidFill>
                  <a:srgbClr val="191919"/>
                </a:solidFill>
                <a:latin typeface="Calibri" panose="020F0502020204030204" pitchFamily="34" charset="0"/>
                <a:ea typeface="Calibri" panose="020F0502020204030204" pitchFamily="34" charset="0"/>
              </a:rPr>
              <a:t>pen</a:t>
            </a:r>
            <a:r>
              <a:rPr lang="it-IT" sz="2200" spc="-5" dirty="0">
                <a:solidFill>
                  <a:srgbClr val="191919"/>
                </a:solidFill>
                <a:latin typeface="Calibri" panose="020F0502020204030204" pitchFamily="34" charset="0"/>
                <a:ea typeface="Calibri" panose="020F0502020204030204" pitchFamily="34" charset="0"/>
              </a:rPr>
              <a:t>siero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e</a:t>
            </a:r>
            <a:r>
              <a:rPr lang="it-IT" sz="2200" spc="-45"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di</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azione</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pedagogica</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attraverso</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191919"/>
                </a:solidFill>
                <a:latin typeface="Calibri" panose="020F0502020204030204" pitchFamily="34" charset="0"/>
                <a:ea typeface="Calibri" panose="020F0502020204030204" pitchFamily="34" charset="0"/>
              </a:rPr>
              <a:t>cui</a:t>
            </a:r>
            <a:r>
              <a:rPr lang="it-IT" sz="2200" spc="-50" dirty="0">
                <a:solidFill>
                  <a:srgbClr val="191919"/>
                </a:solidFill>
                <a:latin typeface="Calibri" panose="020F0502020204030204" pitchFamily="34" charset="0"/>
                <a:ea typeface="Calibri" panose="020F0502020204030204" pitchFamily="34" charset="0"/>
              </a:rPr>
              <a:t> </a:t>
            </a:r>
            <a:r>
              <a:rPr lang="it-IT" sz="2200" spc="-5" dirty="0">
                <a:solidFill>
                  <a:srgbClr val="FF0000"/>
                </a:solidFill>
                <a:latin typeface="Calibri" panose="020F0502020204030204" pitchFamily="34" charset="0"/>
                <a:ea typeface="Calibri" panose="020F0502020204030204" pitchFamily="34" charset="0"/>
              </a:rPr>
              <a:t>giocare</a:t>
            </a:r>
            <a:r>
              <a:rPr lang="it-IT" sz="2200" spc="-40" dirty="0">
                <a:solidFill>
                  <a:srgbClr val="FF0000"/>
                </a:solidFill>
                <a:latin typeface="Calibri" panose="020F0502020204030204" pitchFamily="34" charset="0"/>
                <a:ea typeface="Calibri" panose="020F0502020204030204" pitchFamily="34" charset="0"/>
              </a:rPr>
              <a:t> </a:t>
            </a:r>
            <a:r>
              <a:rPr lang="it-IT" sz="2200" i="1" spc="-5" dirty="0">
                <a:solidFill>
                  <a:srgbClr val="FF0000"/>
                </a:solidFill>
                <a:latin typeface="Calibri" panose="020F0502020204030204" pitchFamily="34" charset="0"/>
                <a:ea typeface="Calibri" panose="020F0502020204030204" pitchFamily="34" charset="0"/>
              </a:rPr>
              <a:t>la</a:t>
            </a:r>
            <a:r>
              <a:rPr lang="it-IT" sz="2200" i="1" spc="-45" dirty="0">
                <a:solidFill>
                  <a:srgbClr val="FF0000"/>
                </a:solidFill>
                <a:latin typeface="Calibri" panose="020F0502020204030204" pitchFamily="34" charset="0"/>
                <a:ea typeface="Calibri" panose="020F0502020204030204" pitchFamily="34" charset="0"/>
              </a:rPr>
              <a:t> </a:t>
            </a:r>
            <a:r>
              <a:rPr lang="it-IT" sz="2200" i="1" spc="-5" dirty="0">
                <a:solidFill>
                  <a:srgbClr val="FF0000"/>
                </a:solidFill>
                <a:latin typeface="Calibri" panose="020F0502020204030204" pitchFamily="34" charset="0"/>
                <a:ea typeface="Calibri" panose="020F0502020204030204" pitchFamily="34" charset="0"/>
              </a:rPr>
              <a:t>grande</a:t>
            </a:r>
            <a:r>
              <a:rPr lang="it-IT" sz="2200" i="1" spc="-55" dirty="0">
                <a:solidFill>
                  <a:srgbClr val="FF0000"/>
                </a:solidFill>
                <a:latin typeface="Calibri" panose="020F0502020204030204" pitchFamily="34" charset="0"/>
                <a:ea typeface="Calibri" panose="020F0502020204030204" pitchFamily="34" charset="0"/>
              </a:rPr>
              <a:t> </a:t>
            </a:r>
            <a:r>
              <a:rPr lang="it-IT" sz="2200" i="1" spc="-5" dirty="0">
                <a:solidFill>
                  <a:srgbClr val="FF0000"/>
                </a:solidFill>
                <a:latin typeface="Calibri" panose="020F0502020204030204" pitchFamily="34" charset="0"/>
                <a:ea typeface="Calibri" panose="020F0502020204030204" pitchFamily="34" charset="0"/>
              </a:rPr>
              <a:t>partita</a:t>
            </a:r>
            <a:r>
              <a:rPr lang="it-IT" sz="2200" i="1" spc="-45" dirty="0">
                <a:solidFill>
                  <a:srgbClr val="FF0000"/>
                </a:solidFill>
                <a:latin typeface="Calibri" panose="020F0502020204030204" pitchFamily="34" charset="0"/>
                <a:ea typeface="Calibri" panose="020F0502020204030204" pitchFamily="34" charset="0"/>
              </a:rPr>
              <a:t> </a:t>
            </a:r>
            <a:r>
              <a:rPr lang="it-IT" sz="2200" i="1" dirty="0">
                <a:solidFill>
                  <a:srgbClr val="FF0000"/>
                </a:solidFill>
                <a:latin typeface="Calibri" panose="020F0502020204030204" pitchFamily="34" charset="0"/>
                <a:ea typeface="Calibri" panose="020F0502020204030204" pitchFamily="34" charset="0"/>
              </a:rPr>
              <a:t>dell’identità</a:t>
            </a:r>
            <a:r>
              <a:rPr lang="it-IT" sz="2200" i="1" dirty="0">
                <a:solidFill>
                  <a:srgbClr val="191919"/>
                </a:solidFill>
                <a:latin typeface="Calibri" panose="020F0502020204030204" pitchFamily="34" charset="0"/>
                <a:ea typeface="Calibri" panose="020F0502020204030204" pitchFamily="34" charset="0"/>
              </a:rPr>
              <a:t>.</a:t>
            </a:r>
            <a:r>
              <a:rPr lang="it-IT" sz="2200" i="1" spc="5" dirty="0">
                <a:solidFill>
                  <a:srgbClr val="191919"/>
                </a:solidFill>
                <a:latin typeface="Calibri" panose="020F0502020204030204" pitchFamily="34" charset="0"/>
                <a:ea typeface="Calibri" panose="020F0502020204030204" pitchFamily="34" charset="0"/>
              </a:rPr>
              <a:t> </a:t>
            </a:r>
            <a:endParaRPr lang="it-IT" sz="2200" dirty="0"/>
          </a:p>
        </p:txBody>
      </p:sp>
    </p:spTree>
    <p:extLst>
      <p:ext uri="{BB962C8B-B14F-4D97-AF65-F5344CB8AC3E}">
        <p14:creationId xmlns:p14="http://schemas.microsoft.com/office/powerpoint/2010/main" val="3950688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72E83E7D-FB27-41EE-B276-4419780F4CA2}"/>
              </a:ext>
            </a:extLst>
          </p:cNvPr>
          <p:cNvSpPr/>
          <p:nvPr/>
        </p:nvSpPr>
        <p:spPr>
          <a:xfrm>
            <a:off x="448235" y="797859"/>
            <a:ext cx="10282518" cy="6118213"/>
          </a:xfrm>
          <a:prstGeom prst="rect">
            <a:avLst/>
          </a:prstGeom>
        </p:spPr>
        <p:txBody>
          <a:bodyPr wrap="square">
            <a:spAutoFit/>
          </a:bodyPr>
          <a:lstStyle/>
          <a:p>
            <a:pPr marL="972185" marR="718185" indent="179705" algn="just">
              <a:lnSpc>
                <a:spcPct val="93000"/>
              </a:lnSpc>
              <a:spcBef>
                <a:spcPts val="45"/>
              </a:spcBef>
              <a:spcAft>
                <a:spcPts val="0"/>
              </a:spcAft>
            </a:pPr>
            <a:r>
              <a:rPr lang="it-IT" dirty="0">
                <a:solidFill>
                  <a:srgbClr val="191919"/>
                </a:solidFill>
                <a:latin typeface="Calibri" panose="020F0502020204030204" pitchFamily="34" charset="0"/>
                <a:ea typeface="Calibri" panose="020F0502020204030204" pitchFamily="34" charset="0"/>
              </a:rPr>
              <a:t>Esistono diverse tipologie di attività che è possibile proporre ai bambini per</a:t>
            </a:r>
            <a:r>
              <a:rPr lang="it-IT" spc="-21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promuovere</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la</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conoscenza</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di</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sé</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e</a:t>
            </a:r>
            <a:r>
              <a:rPr lang="it-IT" spc="-50"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dell’altro</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e</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per</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favorire</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la</a:t>
            </a:r>
            <a:r>
              <a:rPr lang="it-IT" spc="-5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progressiva</a:t>
            </a:r>
            <a:r>
              <a:rPr lang="it-IT" spc="-50"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acquisi</a:t>
            </a:r>
            <a:r>
              <a:rPr lang="it-IT" spc="-10" dirty="0">
                <a:solidFill>
                  <a:srgbClr val="191919"/>
                </a:solidFill>
                <a:latin typeface="Calibri" panose="020F0502020204030204" pitchFamily="34" charset="0"/>
                <a:ea typeface="Calibri" panose="020F0502020204030204" pitchFamily="34" charset="0"/>
              </a:rPr>
              <a:t>zione</a:t>
            </a:r>
            <a:r>
              <a:rPr lang="it-IT" spc="-50" dirty="0">
                <a:solidFill>
                  <a:srgbClr val="191919"/>
                </a:solidFill>
                <a:latin typeface="Calibri" panose="020F0502020204030204" pitchFamily="34" charset="0"/>
                <a:ea typeface="Calibri" panose="020F0502020204030204" pitchFamily="34" charset="0"/>
              </a:rPr>
              <a:t> </a:t>
            </a:r>
            <a:r>
              <a:rPr lang="it-IT" spc="-10" dirty="0">
                <a:solidFill>
                  <a:srgbClr val="191919"/>
                </a:solidFill>
                <a:latin typeface="Calibri" panose="020F0502020204030204" pitchFamily="34" charset="0"/>
                <a:ea typeface="Calibri" panose="020F0502020204030204" pitchFamily="34" charset="0"/>
              </a:rPr>
              <a:t>di</a:t>
            </a:r>
            <a:r>
              <a:rPr lang="it-IT" spc="-45" dirty="0">
                <a:solidFill>
                  <a:srgbClr val="191919"/>
                </a:solidFill>
                <a:latin typeface="Calibri" panose="020F0502020204030204" pitchFamily="34" charset="0"/>
                <a:ea typeface="Calibri" panose="020F0502020204030204" pitchFamily="34" charset="0"/>
              </a:rPr>
              <a:t> </a:t>
            </a:r>
            <a:r>
              <a:rPr lang="it-IT" spc="-10" dirty="0">
                <a:solidFill>
                  <a:srgbClr val="191919"/>
                </a:solidFill>
                <a:latin typeface="Calibri" panose="020F0502020204030204" pitchFamily="34" charset="0"/>
                <a:ea typeface="Calibri" panose="020F0502020204030204" pitchFamily="34" charset="0"/>
              </a:rPr>
              <a:t>identità</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e</a:t>
            </a:r>
            <a:r>
              <a:rPr lang="it-IT" spc="-50"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di</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autoconsapevolezza.</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La</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modalità</a:t>
            </a:r>
            <a:r>
              <a:rPr lang="it-IT" spc="-50"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narrativa</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trova</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infatti</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spa</a:t>
            </a:r>
            <a:r>
              <a:rPr lang="it-IT" dirty="0">
                <a:solidFill>
                  <a:srgbClr val="191919"/>
                </a:solidFill>
                <a:latin typeface="Calibri" panose="020F0502020204030204" pitchFamily="34" charset="0"/>
                <a:ea typeface="Calibri" panose="020F0502020204030204" pitchFamily="34" charset="0"/>
              </a:rPr>
              <a:t>zio</a:t>
            </a:r>
            <a:r>
              <a:rPr lang="it-IT" spc="-4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sia</a:t>
            </a:r>
            <a:r>
              <a:rPr lang="it-IT" spc="-4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nell’attività</a:t>
            </a:r>
            <a:r>
              <a:rPr lang="it-IT" spc="-40"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di</a:t>
            </a:r>
            <a:r>
              <a:rPr lang="it-IT" spc="-4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scrittura</a:t>
            </a:r>
            <a:r>
              <a:rPr lang="it-IT" spc="-4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(a</a:t>
            </a:r>
            <a:r>
              <a:rPr lang="it-IT" spc="-40"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vari</a:t>
            </a:r>
            <a:r>
              <a:rPr lang="it-IT" spc="-4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livelli),</a:t>
            </a:r>
            <a:r>
              <a:rPr lang="it-IT" spc="-40"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sia</a:t>
            </a:r>
            <a:r>
              <a:rPr lang="it-IT" spc="-4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nell’attività</a:t>
            </a:r>
            <a:r>
              <a:rPr lang="it-IT" spc="-4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di</a:t>
            </a:r>
            <a:r>
              <a:rPr lang="it-IT" spc="-40"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racconto</a:t>
            </a:r>
            <a:r>
              <a:rPr lang="it-IT" spc="-4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orale,</a:t>
            </a:r>
            <a:r>
              <a:rPr lang="it-IT" spc="-40"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sia</a:t>
            </a:r>
            <a:r>
              <a:rPr lang="it-IT" spc="5" dirty="0">
                <a:solidFill>
                  <a:srgbClr val="191919"/>
                </a:solidFill>
                <a:latin typeface="Calibri" panose="020F0502020204030204" pitchFamily="34" charset="0"/>
                <a:ea typeface="Calibri" panose="020F0502020204030204" pitchFamily="34" charset="0"/>
              </a:rPr>
              <a:t> </a:t>
            </a:r>
            <a:r>
              <a:rPr lang="it-IT" dirty="0">
                <a:solidFill>
                  <a:srgbClr val="191919"/>
                </a:solidFill>
                <a:latin typeface="Calibri" panose="020F0502020204030204" pitchFamily="34" charset="0"/>
                <a:ea typeface="Calibri" panose="020F0502020204030204" pitchFamily="34" charset="0"/>
              </a:rPr>
              <a:t>in quella di disegno, in quella di gioco, in quella di lettura di storie, di conversazione in piccolo o in grande gruppo: ognuna di queste possibilità offre, se ben</a:t>
            </a:r>
            <a:r>
              <a:rPr lang="it-IT" spc="5" dirty="0">
                <a:solidFill>
                  <a:srgbClr val="191919"/>
                </a:solidFill>
                <a:latin typeface="Calibri" panose="020F0502020204030204" pitchFamily="34" charset="0"/>
                <a:ea typeface="Calibri" panose="020F0502020204030204" pitchFamily="34" charset="0"/>
              </a:rPr>
              <a:t> </a:t>
            </a:r>
            <a:r>
              <a:rPr lang="it-IT" spc="-10" dirty="0">
                <a:solidFill>
                  <a:srgbClr val="191919"/>
                </a:solidFill>
                <a:latin typeface="Calibri" panose="020F0502020204030204" pitchFamily="34" charset="0"/>
                <a:ea typeface="Calibri" panose="020F0502020204030204" pitchFamily="34" charset="0"/>
              </a:rPr>
              <a:t>utilizzata,</a:t>
            </a:r>
            <a:r>
              <a:rPr lang="it-IT" spc="-45" dirty="0">
                <a:solidFill>
                  <a:srgbClr val="191919"/>
                </a:solidFill>
                <a:latin typeface="Calibri" panose="020F0502020204030204" pitchFamily="34" charset="0"/>
                <a:ea typeface="Calibri" panose="020F0502020204030204" pitchFamily="34" charset="0"/>
              </a:rPr>
              <a:t> </a:t>
            </a:r>
            <a:r>
              <a:rPr lang="it-IT" spc="-10" dirty="0">
                <a:solidFill>
                  <a:srgbClr val="191919"/>
                </a:solidFill>
                <a:latin typeface="Calibri" panose="020F0502020204030204" pitchFamily="34" charset="0"/>
                <a:ea typeface="Calibri" panose="020F0502020204030204" pitchFamily="34" charset="0"/>
              </a:rPr>
              <a:t>l’occasione</a:t>
            </a:r>
            <a:r>
              <a:rPr lang="it-IT" spc="-45" dirty="0">
                <a:solidFill>
                  <a:srgbClr val="191919"/>
                </a:solidFill>
                <a:latin typeface="Calibri" panose="020F0502020204030204" pitchFamily="34" charset="0"/>
                <a:ea typeface="Calibri" panose="020F0502020204030204" pitchFamily="34" charset="0"/>
              </a:rPr>
              <a:t> </a:t>
            </a:r>
            <a:r>
              <a:rPr lang="it-IT" spc="-10" dirty="0">
                <a:solidFill>
                  <a:srgbClr val="191919"/>
                </a:solidFill>
                <a:latin typeface="Calibri" panose="020F0502020204030204" pitchFamily="34" charset="0"/>
                <a:ea typeface="Calibri" panose="020F0502020204030204" pitchFamily="34" charset="0"/>
              </a:rPr>
              <a:t>di</a:t>
            </a:r>
            <a:r>
              <a:rPr lang="it-IT" spc="-40" dirty="0">
                <a:solidFill>
                  <a:srgbClr val="191919"/>
                </a:solidFill>
                <a:latin typeface="Calibri" panose="020F0502020204030204" pitchFamily="34" charset="0"/>
                <a:ea typeface="Calibri" panose="020F0502020204030204" pitchFamily="34" charset="0"/>
              </a:rPr>
              <a:t> </a:t>
            </a:r>
            <a:r>
              <a:rPr lang="it-IT" spc="-10" dirty="0">
                <a:solidFill>
                  <a:srgbClr val="191919"/>
                </a:solidFill>
                <a:latin typeface="Calibri" panose="020F0502020204030204" pitchFamily="34" charset="0"/>
                <a:ea typeface="Calibri" panose="020F0502020204030204" pitchFamily="34" charset="0"/>
              </a:rPr>
              <a:t>riflettere</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su</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se</a:t>
            </a:r>
            <a:r>
              <a:rPr lang="it-IT" spc="-40"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stessi,</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sulla</a:t>
            </a:r>
            <a:r>
              <a:rPr lang="it-IT" spc="-40"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propria</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storia,</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sul</a:t>
            </a:r>
            <a:r>
              <a:rPr lang="it-IT" spc="-40"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rPr>
              <a:t>proprio</a:t>
            </a:r>
            <a:r>
              <a:rPr lang="it-IT" spc="-45" dirty="0">
                <a:solidFill>
                  <a:srgbClr val="191919"/>
                </a:solidFill>
                <a:latin typeface="Calibri" panose="020F0502020204030204" pitchFamily="34" charset="0"/>
                <a:ea typeface="Calibri" panose="020F0502020204030204" pitchFamily="34" charset="0"/>
              </a:rPr>
              <a:t> </a:t>
            </a:r>
            <a:r>
              <a:rPr lang="it-IT" spc="-5" dirty="0">
                <a:solidFill>
                  <a:srgbClr val="191919"/>
                </a:solidFill>
                <a:latin typeface="Calibri" panose="020F0502020204030204" pitchFamily="34" charset="0"/>
                <a:ea typeface="Calibri" panose="020F0502020204030204" pitchFamily="34" charset="0"/>
                <a:cs typeface="Calibri" panose="020F0502020204030204" pitchFamily="34" charset="0"/>
              </a:rPr>
              <a:t>rap</a:t>
            </a:r>
            <a:r>
              <a:rPr lang="it-IT" dirty="0">
                <a:latin typeface="Calibri" panose="020F0502020204030204" pitchFamily="34" charset="0"/>
                <a:ea typeface="Calibri" panose="020F0502020204030204" pitchFamily="34" charset="0"/>
                <a:cs typeface="Calibri" panose="020F0502020204030204" pitchFamily="34" charset="0"/>
              </a:rPr>
              <a:t>porto con gli altri. È possibile poi, per ogni tipologia di attività, organizzare percorsi di senso su alcune tematiche fondamentali: </a:t>
            </a:r>
            <a:r>
              <a:rPr lang="it-IT" dirty="0">
                <a:solidFill>
                  <a:srgbClr val="FF0000"/>
                </a:solidFill>
                <a:latin typeface="Calibri" panose="020F0502020204030204" pitchFamily="34" charset="0"/>
                <a:ea typeface="Calibri" panose="020F0502020204030204" pitchFamily="34" charset="0"/>
                <a:cs typeface="Calibri" panose="020F0502020204030204" pitchFamily="34" charset="0"/>
              </a:rPr>
              <a:t>l’identità, prima di tutto, intesa come auto-narrazione, auto-riflessione e oggetto di meta cognizione; la memoria e il carico affettivo-emotivo che essa comporta; la sfera delle esperienze del bambino e la loro ricognizione spazio-temporale. </a:t>
            </a:r>
            <a:r>
              <a:rPr lang="it-IT" dirty="0">
                <a:latin typeface="Calibri" panose="020F0502020204030204" pitchFamily="34" charset="0"/>
                <a:ea typeface="Calibri" panose="020F0502020204030204" pitchFamily="34" charset="0"/>
                <a:cs typeface="Calibri" panose="020F0502020204030204" pitchFamily="34" charset="0"/>
              </a:rPr>
              <a:t>Chiaramente il tema dell’identità – così come quello della memoria – è ampio e contiene al suo interno innumerevoli micro-tematiche quali ad esempio, in caso di bambini più piccoli, l’espressione delle preferenze del bambino verso persone, cose, luoghi, giocattoli, alimenti e via dicendo; in caso di bambini più grandi l’auto-descrizione, fisica e caratteriale. Per quanto riguarda la memoria è possibile svolgere un gran numero di attività, magari a partire da alcune fotografie e dai ricordi ad esse legate o da una conversazione in gruppo a partire da un tema specifico. Un aspetto che è opportuno sottolineare è quello della necessità di un approccio aperto all’altro, per fare sì che le pratiche educative messe in atto stimolino una riflessione su se stessi in un’ottica relazionale e non come «ripiegamento narcisistico, auto-referenziale ed egoistico»</a:t>
            </a:r>
          </a:p>
          <a:p>
            <a:pPr>
              <a:spcAft>
                <a:spcPts val="0"/>
              </a:spcAft>
            </a:pPr>
            <a:r>
              <a:rPr lang="it-IT" sz="4000" dirty="0">
                <a:latin typeface="Calibri" panose="020F0502020204030204" pitchFamily="34" charset="0"/>
                <a:ea typeface="Calibri" panose="020F0502020204030204" pitchFamily="34" charset="0"/>
              </a:rPr>
              <a:t> </a:t>
            </a:r>
            <a:endParaRPr lang="it-IT"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869817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BAD7FA-4A90-49C9-81C7-68084FB47BFA}"/>
              </a:ext>
            </a:extLst>
          </p:cNvPr>
          <p:cNvSpPr>
            <a:spLocks noGrp="1"/>
          </p:cNvSpPr>
          <p:nvPr>
            <p:ph type="title"/>
          </p:nvPr>
        </p:nvSpPr>
        <p:spPr/>
        <p:txBody>
          <a:bodyPr/>
          <a:lstStyle/>
          <a:p>
            <a:endParaRPr lang="it-IT"/>
          </a:p>
        </p:txBody>
      </p:sp>
      <p:sp>
        <p:nvSpPr>
          <p:cNvPr id="4" name="Segnaposto contenuto 2">
            <a:extLst>
              <a:ext uri="{FF2B5EF4-FFF2-40B4-BE49-F238E27FC236}">
                <a16:creationId xmlns:a16="http://schemas.microsoft.com/office/drawing/2014/main" id="{E6A29600-48DA-40C4-B0C6-C3B6682ADC91}"/>
              </a:ext>
            </a:extLst>
          </p:cNvPr>
          <p:cNvSpPr>
            <a:spLocks noGrp="1"/>
          </p:cNvSpPr>
          <p:nvPr>
            <p:ph idx="1"/>
          </p:nvPr>
        </p:nvSpPr>
        <p:spPr/>
        <p:txBody>
          <a:bodyPr>
            <a:normAutofit/>
          </a:bodyPr>
          <a:lstStyle/>
          <a:p>
            <a:pPr lvl="0"/>
            <a:r>
              <a:rPr lang="it-IT" i="1" dirty="0">
                <a:solidFill>
                  <a:srgbClr val="FF0000"/>
                </a:solidFill>
              </a:rPr>
              <a:t>Attività didattica 1: La storia di Nino</a:t>
            </a:r>
            <a:endParaRPr lang="it-IT" sz="3600" dirty="0">
              <a:solidFill>
                <a:srgbClr val="FF0000"/>
              </a:solidFill>
            </a:endParaRPr>
          </a:p>
          <a:p>
            <a:pPr marL="0" indent="0">
              <a:buNone/>
            </a:pPr>
            <a:r>
              <a:rPr lang="it-IT" dirty="0"/>
              <a:t>La prima attività ha lo scopo di introdurre i bambini nel mondo della narrazione e dei suoi meccanismi. Pertanto, in seguito alla lettura ai bambini di una breve storia (</a:t>
            </a:r>
            <a:r>
              <a:rPr lang="it-IT" i="1" dirty="0"/>
              <a:t>la storia di Nino</a:t>
            </a:r>
            <a:r>
              <a:rPr lang="it-IT" dirty="0"/>
              <a:t>), si avvia una conversazione di gruppo con l’obiettivo di identificare i principali elementi della storia e di operare una riflessione sugli avvenimenti in essa descritti. Successivamente, ai bambini è richiesto di rappresentare graficamente una scena della storia a loro scelta; infine, i bambini di cinque anni creano una storia per immagini (una sorta di breve racconto in simboli in sequenza, alternando parole e immagini, queste ultime inserite in una legenda) sulla base del racconto letto, mentre i bambini di quattro anni disegnano in uno schema predisposto gli elementi principali della storia (personaggi, oggetti, emozioni, etc.).</a:t>
            </a:r>
          </a:p>
        </p:txBody>
      </p:sp>
    </p:spTree>
    <p:extLst>
      <p:ext uri="{BB962C8B-B14F-4D97-AF65-F5344CB8AC3E}">
        <p14:creationId xmlns:p14="http://schemas.microsoft.com/office/powerpoint/2010/main" val="676831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719D2E-88ED-4CD1-8054-BA21770012D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991C979-47DB-428B-8E12-04C58FDF6AE8}"/>
              </a:ext>
            </a:extLst>
          </p:cNvPr>
          <p:cNvSpPr>
            <a:spLocks noGrp="1"/>
          </p:cNvSpPr>
          <p:nvPr>
            <p:ph idx="1"/>
          </p:nvPr>
        </p:nvSpPr>
        <p:spPr>
          <a:xfrm>
            <a:off x="838200" y="1825625"/>
            <a:ext cx="10515600" cy="2656728"/>
          </a:xfrm>
        </p:spPr>
        <p:txBody>
          <a:bodyPr>
            <a:normAutofit/>
          </a:bodyPr>
          <a:lstStyle/>
          <a:p>
            <a:r>
              <a:rPr lang="it-IT" i="1" dirty="0">
                <a:solidFill>
                  <a:srgbClr val="FF0000"/>
                </a:solidFill>
              </a:rPr>
              <a:t>Attività didattica 2: Lettura di un albo illustrato (silent book)</a:t>
            </a:r>
            <a:endParaRPr lang="it-IT" sz="3200" dirty="0">
              <a:solidFill>
                <a:srgbClr val="FF0000"/>
              </a:solidFill>
            </a:endParaRPr>
          </a:p>
          <a:p>
            <a:pPr marL="0" indent="0">
              <a:buNone/>
            </a:pPr>
            <a:r>
              <a:rPr lang="it-IT" sz="2200" dirty="0"/>
              <a:t>La seconda attività è finalizzata a far sperimentare ai bambini la “creazione” collettiva di un racconto sulla base di una storia già esistente ma espressa unicamente attraverso le immagini e a cui pertanto </a:t>
            </a:r>
            <a:r>
              <a:rPr lang="it-IT" sz="2200" i="1" dirty="0"/>
              <a:t>mancano </a:t>
            </a:r>
            <a:r>
              <a:rPr lang="it-IT" sz="2200" dirty="0"/>
              <a:t>le parole. I bambini sono seduti in cerchio e ognuno di loro, a turno, </a:t>
            </a:r>
            <a:r>
              <a:rPr lang="it-IT" sz="2200" i="1" dirty="0"/>
              <a:t>legge </a:t>
            </a:r>
            <a:r>
              <a:rPr lang="it-IT" sz="2200" dirty="0"/>
              <a:t>una pagina dell’albo illustrato raccontando ciò che vede in continuità con quanto detto dal compagno che lo precede.</a:t>
            </a:r>
          </a:p>
          <a:p>
            <a:endParaRPr lang="it-IT" dirty="0"/>
          </a:p>
        </p:txBody>
      </p:sp>
    </p:spTree>
    <p:extLst>
      <p:ext uri="{BB962C8B-B14F-4D97-AF65-F5344CB8AC3E}">
        <p14:creationId xmlns:p14="http://schemas.microsoft.com/office/powerpoint/2010/main" val="173345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F85B56-5931-4C2D-B2A1-B167659BE0B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835C0B2-BF3B-47A3-AE97-ED5BDAE2F13E}"/>
              </a:ext>
            </a:extLst>
          </p:cNvPr>
          <p:cNvSpPr>
            <a:spLocks noGrp="1"/>
          </p:cNvSpPr>
          <p:nvPr>
            <p:ph idx="1"/>
          </p:nvPr>
        </p:nvSpPr>
        <p:spPr>
          <a:xfrm>
            <a:off x="838200" y="1825625"/>
            <a:ext cx="10515600" cy="3347010"/>
          </a:xfrm>
        </p:spPr>
        <p:txBody>
          <a:bodyPr>
            <a:normAutofit lnSpcReduction="10000"/>
          </a:bodyPr>
          <a:lstStyle/>
          <a:p>
            <a:r>
              <a:rPr lang="en-US" i="1" dirty="0" err="1">
                <a:solidFill>
                  <a:srgbClr val="FF0000"/>
                </a:solidFill>
              </a:rPr>
              <a:t>Attività</a:t>
            </a:r>
            <a:r>
              <a:rPr lang="en-US" i="1" dirty="0">
                <a:solidFill>
                  <a:srgbClr val="FF0000"/>
                </a:solidFill>
              </a:rPr>
              <a:t> </a:t>
            </a:r>
            <a:r>
              <a:rPr lang="en-US" i="1" dirty="0" err="1">
                <a:solidFill>
                  <a:srgbClr val="FF0000"/>
                </a:solidFill>
              </a:rPr>
              <a:t>didattica</a:t>
            </a:r>
            <a:r>
              <a:rPr lang="en-US" i="1" dirty="0">
                <a:solidFill>
                  <a:srgbClr val="FF0000"/>
                </a:solidFill>
              </a:rPr>
              <a:t> 3: </a:t>
            </a:r>
            <a:r>
              <a:rPr lang="en-US" i="1" dirty="0" err="1">
                <a:solidFill>
                  <a:srgbClr val="FF0000"/>
                </a:solidFill>
              </a:rPr>
              <a:t>L’inventafavole</a:t>
            </a:r>
            <a:endParaRPr lang="it-IT" sz="3200" i="1" dirty="0">
              <a:solidFill>
                <a:srgbClr val="FF0000"/>
              </a:solidFill>
            </a:endParaRPr>
          </a:p>
          <a:p>
            <a:pPr marL="0" indent="0">
              <a:buNone/>
            </a:pPr>
            <a:r>
              <a:rPr lang="it-IT" sz="2200" dirty="0"/>
              <a:t>La terza attività ha lo scopo di far sperimentare ai bambini la creazione collettiva di un racconto sulla base non più di una storia preesistente bensì a partire da un mazzo di carte rappresentante una serie di immagini, ognuna delle quali indipendente dalle altre. Un bambino, partendo da una carta a scelta, inizia ad inventare un racconto sulla base di quanto vi è rappresentato, dopodiché ogni bambino, a turno, pesca una carta e con la stessa modalità prosegue nella narrazione; infine, viene raccontata nuovamente la storia creata dai bambini i quali, al termine, inventano alcuni titoli e ne scelgono uno per alzata di mano.</a:t>
            </a:r>
          </a:p>
        </p:txBody>
      </p:sp>
    </p:spTree>
    <p:extLst>
      <p:ext uri="{BB962C8B-B14F-4D97-AF65-F5344CB8AC3E}">
        <p14:creationId xmlns:p14="http://schemas.microsoft.com/office/powerpoint/2010/main" val="2743518265"/>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624</TotalTime>
  <Words>3810</Words>
  <Application>Microsoft Office PowerPoint</Application>
  <PresentationFormat>Widescreen</PresentationFormat>
  <Paragraphs>503</Paragraphs>
  <Slides>28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28</vt:i4>
      </vt:variant>
    </vt:vector>
  </HeadingPairs>
  <TitlesOfParts>
    <vt:vector size="34" baseType="lpstr">
      <vt:lpstr>Arial</vt:lpstr>
      <vt:lpstr>Calibri</vt:lpstr>
      <vt:lpstr>Century Gothic</vt:lpstr>
      <vt:lpstr>Times New Roman</vt:lpstr>
      <vt:lpstr>Wingdings 3</vt:lpstr>
      <vt:lpstr>Filo</vt:lpstr>
      <vt:lpstr>Presentazione standard di PowerPoint</vt:lpstr>
      <vt:lpstr>Le narrazioni nell’infanzia: come le storie aiutano lo sviluppo del bambino </vt:lpstr>
      <vt:lpstr>Presentazione standard di PowerPoint</vt:lpstr>
      <vt:lpstr>Narrazione e strutturazione dell’identità individuale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narrazioni nell’infanzia: come le storie aiutano lo sviluppo del bambino </dc:title>
  <dc:creator>ILEANA CASTALDI</dc:creator>
  <cp:lastModifiedBy>ILEANA CASTALDI</cp:lastModifiedBy>
  <cp:revision>47</cp:revision>
  <dcterms:created xsi:type="dcterms:W3CDTF">2024-12-03T14:30:59Z</dcterms:created>
  <dcterms:modified xsi:type="dcterms:W3CDTF">2024-12-08T20:47:34Z</dcterms:modified>
</cp:coreProperties>
</file>